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775" r:id="rId2"/>
    <p:sldId id="777" r:id="rId3"/>
    <p:sldId id="773" r:id="rId4"/>
    <p:sldId id="816" r:id="rId5"/>
    <p:sldId id="815" r:id="rId6"/>
    <p:sldId id="782" r:id="rId7"/>
    <p:sldId id="811" r:id="rId8"/>
    <p:sldId id="810" r:id="rId9"/>
    <p:sldId id="791" r:id="rId10"/>
    <p:sldId id="778" r:id="rId11"/>
    <p:sldId id="789" r:id="rId12"/>
    <p:sldId id="793" r:id="rId13"/>
    <p:sldId id="792" r:id="rId14"/>
    <p:sldId id="794" r:id="rId15"/>
    <p:sldId id="814" r:id="rId16"/>
    <p:sldId id="779" r:id="rId17"/>
    <p:sldId id="795" r:id="rId18"/>
    <p:sldId id="796" r:id="rId19"/>
    <p:sldId id="799" r:id="rId20"/>
    <p:sldId id="817" r:id="rId21"/>
    <p:sldId id="813" r:id="rId22"/>
    <p:sldId id="800" r:id="rId23"/>
    <p:sldId id="801" r:id="rId24"/>
    <p:sldId id="802" r:id="rId25"/>
    <p:sldId id="803" r:id="rId26"/>
    <p:sldId id="797" r:id="rId27"/>
    <p:sldId id="809" r:id="rId28"/>
    <p:sldId id="783" r:id="rId29"/>
    <p:sldId id="784" r:id="rId30"/>
    <p:sldId id="812" r:id="rId31"/>
    <p:sldId id="806" r:id="rId32"/>
    <p:sldId id="785" r:id="rId33"/>
    <p:sldId id="804" r:id="rId3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4D9D8"/>
    <a:srgbClr val="79788D"/>
    <a:srgbClr val="E3D9D7"/>
    <a:srgbClr val="1F4E79"/>
    <a:srgbClr val="B7F7EC"/>
    <a:srgbClr val="3EA88A"/>
    <a:srgbClr val="6A4F4A"/>
    <a:srgbClr val="7A788D"/>
    <a:srgbClr val="A15A1F"/>
    <a:srgbClr val="ECC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52" autoAdjust="0"/>
    <p:restoredTop sz="75163" autoAdjust="0"/>
  </p:normalViewPr>
  <p:slideViewPr>
    <p:cSldViewPr snapToGrid="0">
      <p:cViewPr varScale="1">
        <p:scale>
          <a:sx n="116" d="100"/>
          <a:sy n="116" d="100"/>
        </p:scale>
        <p:origin x="720" y="176"/>
      </p:cViewPr>
      <p:guideLst>
        <p:guide orient="horz" pos="2160"/>
        <p:guide pos="3817"/>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00" d="100"/>
        <a:sy n="100" d="100"/>
      </p:scale>
      <p:origin x="0" y="0"/>
    </p:cViewPr>
  </p:sorterViewPr>
  <p:notesViewPr>
    <p:cSldViewPr snapToGrid="0">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3B74F2-342F-6646-A73F-FB5383DDFAF7}"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A955E09E-D06D-F841-AC5A-680523FD92AF}">
      <dgm:prSet phldrT="[Text]" custT="1"/>
      <dgm:spPr>
        <a:solidFill>
          <a:srgbClr val="A15A1F"/>
        </a:solidFill>
        <a:ln>
          <a:noFill/>
        </a:ln>
      </dgm:spPr>
      <dgm:t>
        <a:bodyPr/>
        <a:lstStyle/>
        <a:p>
          <a:r>
            <a:rPr lang="en-US" sz="2800" dirty="0"/>
            <a:t>1</a:t>
          </a:r>
        </a:p>
      </dgm:t>
    </dgm:pt>
    <dgm:pt modelId="{0164DEF7-4130-AC4B-813D-9B5DF142DA2B}" type="parTrans" cxnId="{276323A3-093B-A640-B0A0-3D957D8E2C50}">
      <dgm:prSet/>
      <dgm:spPr/>
      <dgm:t>
        <a:bodyPr/>
        <a:lstStyle/>
        <a:p>
          <a:endParaRPr lang="en-US" sz="1500"/>
        </a:p>
      </dgm:t>
    </dgm:pt>
    <dgm:pt modelId="{B9367D41-47AC-0042-AB00-233A1CFA495E}" type="sibTrans" cxnId="{276323A3-093B-A640-B0A0-3D957D8E2C50}">
      <dgm:prSet/>
      <dgm:spPr/>
      <dgm:t>
        <a:bodyPr/>
        <a:lstStyle/>
        <a:p>
          <a:endParaRPr lang="en-US" sz="1500"/>
        </a:p>
      </dgm:t>
    </dgm:pt>
    <dgm:pt modelId="{FA0F4EF6-0C2E-4C49-B6ED-2F2DD4802F97}">
      <dgm:prSet phldrT="[Text]" custT="1"/>
      <dgm:spPr>
        <a:ln>
          <a:noFill/>
        </a:ln>
      </dgm:spPr>
      <dgm:t>
        <a:bodyPr/>
        <a:lstStyle/>
        <a:p>
          <a:r>
            <a:rPr lang="en-US" sz="1500" dirty="0"/>
            <a:t>Currently finalizing paper to apply for Korean conferences.</a:t>
          </a:r>
        </a:p>
      </dgm:t>
    </dgm:pt>
    <dgm:pt modelId="{9B619040-3A51-844F-AE6C-BB4419FE0037}" type="parTrans" cxnId="{6A26B856-3674-024D-8E61-CBE336DEFC4F}">
      <dgm:prSet/>
      <dgm:spPr/>
      <dgm:t>
        <a:bodyPr/>
        <a:lstStyle/>
        <a:p>
          <a:endParaRPr lang="en-US" sz="1500"/>
        </a:p>
      </dgm:t>
    </dgm:pt>
    <dgm:pt modelId="{AFC70A43-0B0B-5742-A62C-D5C917274869}" type="sibTrans" cxnId="{6A26B856-3674-024D-8E61-CBE336DEFC4F}">
      <dgm:prSet/>
      <dgm:spPr/>
      <dgm:t>
        <a:bodyPr/>
        <a:lstStyle/>
        <a:p>
          <a:endParaRPr lang="en-US" sz="1500"/>
        </a:p>
      </dgm:t>
    </dgm:pt>
    <dgm:pt modelId="{51B24EE7-F7C5-1C45-B557-74D124CC9579}">
      <dgm:prSet phldrT="[Text]" custT="1"/>
      <dgm:spPr>
        <a:solidFill>
          <a:srgbClr val="6A4F4A"/>
        </a:solidFill>
        <a:ln>
          <a:noFill/>
        </a:ln>
      </dgm:spPr>
      <dgm:t>
        <a:bodyPr/>
        <a:lstStyle/>
        <a:p>
          <a:r>
            <a:rPr lang="en-US" sz="2800" dirty="0"/>
            <a:t>2</a:t>
          </a:r>
        </a:p>
      </dgm:t>
    </dgm:pt>
    <dgm:pt modelId="{B2C588ED-2893-474F-9A49-9D1162381E23}" type="parTrans" cxnId="{F8E5BACF-210D-A147-8470-6C23BDAFC7D0}">
      <dgm:prSet/>
      <dgm:spPr/>
      <dgm:t>
        <a:bodyPr/>
        <a:lstStyle/>
        <a:p>
          <a:endParaRPr lang="en-US" sz="1500"/>
        </a:p>
      </dgm:t>
    </dgm:pt>
    <dgm:pt modelId="{6102E3B1-B5F2-804D-92AD-292551E7A027}" type="sibTrans" cxnId="{F8E5BACF-210D-A147-8470-6C23BDAFC7D0}">
      <dgm:prSet/>
      <dgm:spPr/>
      <dgm:t>
        <a:bodyPr/>
        <a:lstStyle/>
        <a:p>
          <a:endParaRPr lang="en-US" sz="1500"/>
        </a:p>
      </dgm:t>
    </dgm:pt>
    <dgm:pt modelId="{50F7DD7D-EF82-8541-AA8D-E80C59A9C824}">
      <dgm:prSet phldrT="[Text]" custT="1"/>
      <dgm:spPr>
        <a:ln>
          <a:noFill/>
        </a:ln>
      </dgm:spPr>
      <dgm:t>
        <a:bodyPr/>
        <a:lstStyle/>
        <a:p>
          <a:pPr>
            <a:buNone/>
          </a:pPr>
          <a:r>
            <a:rPr lang="en-US" sz="1500" dirty="0"/>
            <a:t>Submit to junior science journals(ex. The Columbia Junior Journal)</a:t>
          </a:r>
        </a:p>
      </dgm:t>
    </dgm:pt>
    <dgm:pt modelId="{B6F13B13-119E-EA4D-8F8E-43D37C68A977}" type="parTrans" cxnId="{247A3D2C-869C-1549-9448-74A39C7D413C}">
      <dgm:prSet/>
      <dgm:spPr/>
      <dgm:t>
        <a:bodyPr/>
        <a:lstStyle/>
        <a:p>
          <a:endParaRPr lang="en-US" sz="1500"/>
        </a:p>
      </dgm:t>
    </dgm:pt>
    <dgm:pt modelId="{D3FBE818-F482-DD49-8AB0-D8306B255DBB}" type="sibTrans" cxnId="{247A3D2C-869C-1549-9448-74A39C7D413C}">
      <dgm:prSet/>
      <dgm:spPr/>
      <dgm:t>
        <a:bodyPr/>
        <a:lstStyle/>
        <a:p>
          <a:endParaRPr lang="en-US" sz="1500"/>
        </a:p>
      </dgm:t>
    </dgm:pt>
    <dgm:pt modelId="{0F11D403-5E1E-BF46-B368-432A3713322D}">
      <dgm:prSet phldrT="[Text]" custT="1"/>
      <dgm:spPr>
        <a:ln>
          <a:noFill/>
        </a:ln>
      </dgm:spPr>
      <dgm:t>
        <a:bodyPr/>
        <a:lstStyle/>
        <a:p>
          <a:r>
            <a:rPr lang="en-US" sz="1500" dirty="0"/>
            <a:t>Planning to format the paper for each journals during this summer.</a:t>
          </a:r>
        </a:p>
      </dgm:t>
    </dgm:pt>
    <dgm:pt modelId="{46E4C503-E00A-B049-8245-187F4FC298EE}" type="parTrans" cxnId="{F405EA92-7774-0D4E-A6FA-D684589FC1D9}">
      <dgm:prSet/>
      <dgm:spPr/>
      <dgm:t>
        <a:bodyPr/>
        <a:lstStyle/>
        <a:p>
          <a:endParaRPr lang="en-US" sz="1500"/>
        </a:p>
      </dgm:t>
    </dgm:pt>
    <dgm:pt modelId="{079D950E-58CE-8543-8EDD-98F6C16CD9D2}" type="sibTrans" cxnId="{F405EA92-7774-0D4E-A6FA-D684589FC1D9}">
      <dgm:prSet/>
      <dgm:spPr/>
      <dgm:t>
        <a:bodyPr/>
        <a:lstStyle/>
        <a:p>
          <a:endParaRPr lang="en-US" sz="1500"/>
        </a:p>
      </dgm:t>
    </dgm:pt>
    <dgm:pt modelId="{A52673A6-764F-2540-8AD9-E9E26B46428C}">
      <dgm:prSet phldrT="[Text]" custT="1"/>
      <dgm:spPr>
        <a:solidFill>
          <a:srgbClr val="ECC19C"/>
        </a:solidFill>
        <a:ln>
          <a:noFill/>
        </a:ln>
      </dgm:spPr>
      <dgm:t>
        <a:bodyPr/>
        <a:lstStyle/>
        <a:p>
          <a:r>
            <a:rPr lang="en-US" sz="2800" dirty="0"/>
            <a:t>3</a:t>
          </a:r>
        </a:p>
      </dgm:t>
    </dgm:pt>
    <dgm:pt modelId="{41720E2E-D896-7C47-A4CE-DE1935E27D42}" type="parTrans" cxnId="{B0B8064D-37FE-0149-8964-3BFBF11324B6}">
      <dgm:prSet/>
      <dgm:spPr/>
      <dgm:t>
        <a:bodyPr/>
        <a:lstStyle/>
        <a:p>
          <a:endParaRPr lang="en-US" sz="1500"/>
        </a:p>
      </dgm:t>
    </dgm:pt>
    <dgm:pt modelId="{4CFB908F-9340-4C4A-B862-4C4759A624F3}" type="sibTrans" cxnId="{B0B8064D-37FE-0149-8964-3BFBF11324B6}">
      <dgm:prSet/>
      <dgm:spPr/>
      <dgm:t>
        <a:bodyPr/>
        <a:lstStyle/>
        <a:p>
          <a:endParaRPr lang="en-US" sz="1500"/>
        </a:p>
      </dgm:t>
    </dgm:pt>
    <dgm:pt modelId="{2182EB2C-12B9-CD4E-8AEE-C0434EB9CCCB}">
      <dgm:prSet phldrT="[Text]" custT="1"/>
      <dgm:spPr>
        <a:ln>
          <a:noFill/>
        </a:ln>
      </dgm:spPr>
      <dgm:t>
        <a:bodyPr/>
        <a:lstStyle/>
        <a:p>
          <a:pPr>
            <a:buNone/>
          </a:pPr>
          <a:r>
            <a:rPr lang="en-US" sz="1500" dirty="0"/>
            <a:t>Extend the project!</a:t>
          </a:r>
        </a:p>
      </dgm:t>
    </dgm:pt>
    <dgm:pt modelId="{7E89E6DB-E37C-F943-A84E-2EC081FA8E4E}" type="parTrans" cxnId="{74B82F19-07FD-E64A-B35D-7540600AEE54}">
      <dgm:prSet/>
      <dgm:spPr/>
      <dgm:t>
        <a:bodyPr/>
        <a:lstStyle/>
        <a:p>
          <a:endParaRPr lang="en-US" sz="1500"/>
        </a:p>
      </dgm:t>
    </dgm:pt>
    <dgm:pt modelId="{2C9917DE-6D1E-D94F-BB4D-69E93BD988DE}" type="sibTrans" cxnId="{74B82F19-07FD-E64A-B35D-7540600AEE54}">
      <dgm:prSet/>
      <dgm:spPr/>
      <dgm:t>
        <a:bodyPr/>
        <a:lstStyle/>
        <a:p>
          <a:endParaRPr lang="en-US" sz="1500"/>
        </a:p>
      </dgm:t>
    </dgm:pt>
    <dgm:pt modelId="{0462C92E-5E1F-9C45-B835-5A347E50AD58}">
      <dgm:prSet phldrT="[Text]" custT="1"/>
      <dgm:spPr>
        <a:ln>
          <a:noFill/>
        </a:ln>
      </dgm:spPr>
      <dgm:t>
        <a:bodyPr/>
        <a:lstStyle/>
        <a:p>
          <a:r>
            <a:rPr lang="en-US" sz="1500" dirty="0"/>
            <a:t>“What if we consider all motions were…</a:t>
          </a:r>
          <a:r>
            <a:rPr lang="en-US" sz="1500" i="1" dirty="0"/>
            <a:t>Spherical</a:t>
          </a:r>
          <a:r>
            <a:rPr lang="en-US" sz="1500" dirty="0"/>
            <a:t>?”</a:t>
          </a:r>
        </a:p>
      </dgm:t>
    </dgm:pt>
    <dgm:pt modelId="{7356B0DD-4DDD-314C-B24A-6B4065AAFCDA}" type="parTrans" cxnId="{A2AB1428-E28D-A847-B31B-50AD488D2184}">
      <dgm:prSet/>
      <dgm:spPr/>
      <dgm:t>
        <a:bodyPr/>
        <a:lstStyle/>
        <a:p>
          <a:endParaRPr lang="en-US" sz="1500"/>
        </a:p>
      </dgm:t>
    </dgm:pt>
    <dgm:pt modelId="{052B19C7-CB5A-EC4B-A668-86930DBF0C91}" type="sibTrans" cxnId="{A2AB1428-E28D-A847-B31B-50AD488D2184}">
      <dgm:prSet/>
      <dgm:spPr/>
      <dgm:t>
        <a:bodyPr/>
        <a:lstStyle/>
        <a:p>
          <a:endParaRPr lang="en-US" sz="1500"/>
        </a:p>
      </dgm:t>
    </dgm:pt>
    <dgm:pt modelId="{54D2651D-96F9-3248-8EE2-8128FFEF3EE2}">
      <dgm:prSet phldrT="[Text]" custT="1"/>
      <dgm:spPr>
        <a:ln>
          <a:noFill/>
        </a:ln>
      </dgm:spPr>
      <dgm:t>
        <a:bodyPr/>
        <a:lstStyle/>
        <a:p>
          <a:pPr>
            <a:buNone/>
          </a:pPr>
          <a:r>
            <a:rPr lang="en-US" sz="1500" dirty="0"/>
            <a:t>Attend International/Korean Conferences on vehicle control</a:t>
          </a:r>
        </a:p>
      </dgm:t>
    </dgm:pt>
    <dgm:pt modelId="{B06CCE29-EF1A-3548-849B-E72E7D1012A1}" type="parTrans" cxnId="{B72F58C4-B825-514E-8FC6-BADD4ED40E59}">
      <dgm:prSet/>
      <dgm:spPr/>
      <dgm:t>
        <a:bodyPr/>
        <a:lstStyle/>
        <a:p>
          <a:endParaRPr lang="en-US" sz="1500"/>
        </a:p>
      </dgm:t>
    </dgm:pt>
    <dgm:pt modelId="{95D19F6B-A6A7-A747-BA9B-C6A949324042}" type="sibTrans" cxnId="{B72F58C4-B825-514E-8FC6-BADD4ED40E59}">
      <dgm:prSet/>
      <dgm:spPr/>
      <dgm:t>
        <a:bodyPr/>
        <a:lstStyle/>
        <a:p>
          <a:endParaRPr lang="en-US" sz="1500"/>
        </a:p>
      </dgm:t>
    </dgm:pt>
    <dgm:pt modelId="{ED94BD51-107C-1542-AC33-6A71BA986710}" type="pres">
      <dgm:prSet presAssocID="{E23B74F2-342F-6646-A73F-FB5383DDFAF7}" presName="linearFlow" presStyleCnt="0">
        <dgm:presLayoutVars>
          <dgm:dir/>
          <dgm:animLvl val="lvl"/>
          <dgm:resizeHandles val="exact"/>
        </dgm:presLayoutVars>
      </dgm:prSet>
      <dgm:spPr/>
    </dgm:pt>
    <dgm:pt modelId="{95EF3F92-0273-B743-AC8D-8120A47F75FF}" type="pres">
      <dgm:prSet presAssocID="{A955E09E-D06D-F841-AC5A-680523FD92AF}" presName="composite" presStyleCnt="0"/>
      <dgm:spPr/>
    </dgm:pt>
    <dgm:pt modelId="{33CBEAFD-7C47-DC44-A17F-9F9409CDD732}" type="pres">
      <dgm:prSet presAssocID="{A955E09E-D06D-F841-AC5A-680523FD92AF}" presName="parentText" presStyleLbl="alignNode1" presStyleIdx="0" presStyleCnt="3">
        <dgm:presLayoutVars>
          <dgm:chMax val="1"/>
          <dgm:bulletEnabled val="1"/>
        </dgm:presLayoutVars>
      </dgm:prSet>
      <dgm:spPr/>
    </dgm:pt>
    <dgm:pt modelId="{F018ABE7-BEFE-EC40-92CE-937EC3B83257}" type="pres">
      <dgm:prSet presAssocID="{A955E09E-D06D-F841-AC5A-680523FD92AF}" presName="descendantText" presStyleLbl="alignAcc1" presStyleIdx="0" presStyleCnt="3">
        <dgm:presLayoutVars>
          <dgm:bulletEnabled val="1"/>
        </dgm:presLayoutVars>
      </dgm:prSet>
      <dgm:spPr/>
    </dgm:pt>
    <dgm:pt modelId="{C9530BDF-3FFE-264F-B4AE-2137917450CE}" type="pres">
      <dgm:prSet presAssocID="{B9367D41-47AC-0042-AB00-233A1CFA495E}" presName="sp" presStyleCnt="0"/>
      <dgm:spPr/>
    </dgm:pt>
    <dgm:pt modelId="{1CA096CB-36DF-6D48-96C9-CEA63F7D5F06}" type="pres">
      <dgm:prSet presAssocID="{51B24EE7-F7C5-1C45-B557-74D124CC9579}" presName="composite" presStyleCnt="0"/>
      <dgm:spPr/>
    </dgm:pt>
    <dgm:pt modelId="{A8EE6E87-A3BF-BA41-B7BB-7FE9168333BE}" type="pres">
      <dgm:prSet presAssocID="{51B24EE7-F7C5-1C45-B557-74D124CC9579}" presName="parentText" presStyleLbl="alignNode1" presStyleIdx="1" presStyleCnt="3">
        <dgm:presLayoutVars>
          <dgm:chMax val="1"/>
          <dgm:bulletEnabled val="1"/>
        </dgm:presLayoutVars>
      </dgm:prSet>
      <dgm:spPr/>
    </dgm:pt>
    <dgm:pt modelId="{90D022E6-64D1-4040-8E79-4325207FA28C}" type="pres">
      <dgm:prSet presAssocID="{51B24EE7-F7C5-1C45-B557-74D124CC9579}" presName="descendantText" presStyleLbl="alignAcc1" presStyleIdx="1" presStyleCnt="3" custLinFactNeighborX="4642" custLinFactNeighborY="821">
        <dgm:presLayoutVars>
          <dgm:bulletEnabled val="1"/>
        </dgm:presLayoutVars>
      </dgm:prSet>
      <dgm:spPr/>
    </dgm:pt>
    <dgm:pt modelId="{2C5A0D16-49AA-164D-8C98-0FF7D107A410}" type="pres">
      <dgm:prSet presAssocID="{6102E3B1-B5F2-804D-92AD-292551E7A027}" presName="sp" presStyleCnt="0"/>
      <dgm:spPr/>
    </dgm:pt>
    <dgm:pt modelId="{A65FDB4D-4CF6-0946-861C-5629F40DB71E}" type="pres">
      <dgm:prSet presAssocID="{A52673A6-764F-2540-8AD9-E9E26B46428C}" presName="composite" presStyleCnt="0"/>
      <dgm:spPr/>
    </dgm:pt>
    <dgm:pt modelId="{A9B57717-9978-FB48-9158-9CFA49A84D03}" type="pres">
      <dgm:prSet presAssocID="{A52673A6-764F-2540-8AD9-E9E26B46428C}" presName="parentText" presStyleLbl="alignNode1" presStyleIdx="2" presStyleCnt="3">
        <dgm:presLayoutVars>
          <dgm:chMax val="1"/>
          <dgm:bulletEnabled val="1"/>
        </dgm:presLayoutVars>
      </dgm:prSet>
      <dgm:spPr/>
    </dgm:pt>
    <dgm:pt modelId="{3D94D08F-CC95-7F4B-A2BE-5D67E86BCBF7}" type="pres">
      <dgm:prSet presAssocID="{A52673A6-764F-2540-8AD9-E9E26B46428C}" presName="descendantText" presStyleLbl="alignAcc1" presStyleIdx="2" presStyleCnt="3">
        <dgm:presLayoutVars>
          <dgm:bulletEnabled val="1"/>
        </dgm:presLayoutVars>
      </dgm:prSet>
      <dgm:spPr/>
    </dgm:pt>
  </dgm:ptLst>
  <dgm:cxnLst>
    <dgm:cxn modelId="{AB040313-C532-9042-B36E-41D258DCDEE4}" type="presOf" srcId="{50F7DD7D-EF82-8541-AA8D-E80C59A9C824}" destId="{90D022E6-64D1-4040-8E79-4325207FA28C}" srcOrd="0" destOrd="0" presId="urn:microsoft.com/office/officeart/2005/8/layout/chevron2"/>
    <dgm:cxn modelId="{74B82F19-07FD-E64A-B35D-7540600AEE54}" srcId="{A52673A6-764F-2540-8AD9-E9E26B46428C}" destId="{2182EB2C-12B9-CD4E-8AEE-C0434EB9CCCB}" srcOrd="0" destOrd="0" parTransId="{7E89E6DB-E37C-F943-A84E-2EC081FA8E4E}" sibTransId="{2C9917DE-6D1E-D94F-BB4D-69E93BD988DE}"/>
    <dgm:cxn modelId="{A2AB1428-E28D-A847-B31B-50AD488D2184}" srcId="{A52673A6-764F-2540-8AD9-E9E26B46428C}" destId="{0462C92E-5E1F-9C45-B835-5A347E50AD58}" srcOrd="1" destOrd="0" parTransId="{7356B0DD-4DDD-314C-B24A-6B4065AAFCDA}" sibTransId="{052B19C7-CB5A-EC4B-A668-86930DBF0C91}"/>
    <dgm:cxn modelId="{247A3D2C-869C-1549-9448-74A39C7D413C}" srcId="{51B24EE7-F7C5-1C45-B557-74D124CC9579}" destId="{50F7DD7D-EF82-8541-AA8D-E80C59A9C824}" srcOrd="0" destOrd="0" parTransId="{B6F13B13-119E-EA4D-8F8E-43D37C68A977}" sibTransId="{D3FBE818-F482-DD49-8AB0-D8306B255DBB}"/>
    <dgm:cxn modelId="{11411942-7837-8841-B503-96DCBA8C7423}" type="presOf" srcId="{A52673A6-764F-2540-8AD9-E9E26B46428C}" destId="{A9B57717-9978-FB48-9158-9CFA49A84D03}" srcOrd="0" destOrd="0" presId="urn:microsoft.com/office/officeart/2005/8/layout/chevron2"/>
    <dgm:cxn modelId="{B0B8064D-37FE-0149-8964-3BFBF11324B6}" srcId="{E23B74F2-342F-6646-A73F-FB5383DDFAF7}" destId="{A52673A6-764F-2540-8AD9-E9E26B46428C}" srcOrd="2" destOrd="0" parTransId="{41720E2E-D896-7C47-A4CE-DE1935E27D42}" sibTransId="{4CFB908F-9340-4C4A-B862-4C4759A624F3}"/>
    <dgm:cxn modelId="{6A26B856-3674-024D-8E61-CBE336DEFC4F}" srcId="{A955E09E-D06D-F841-AC5A-680523FD92AF}" destId="{FA0F4EF6-0C2E-4C49-B6ED-2F2DD4802F97}" srcOrd="1" destOrd="0" parTransId="{9B619040-3A51-844F-AE6C-BB4419FE0037}" sibTransId="{AFC70A43-0B0B-5742-A62C-D5C917274869}"/>
    <dgm:cxn modelId="{B0AC9971-4128-BF42-8745-CFD647C15370}" type="presOf" srcId="{2182EB2C-12B9-CD4E-8AEE-C0434EB9CCCB}" destId="{3D94D08F-CC95-7F4B-A2BE-5D67E86BCBF7}" srcOrd="0" destOrd="0" presId="urn:microsoft.com/office/officeart/2005/8/layout/chevron2"/>
    <dgm:cxn modelId="{F405EA92-7774-0D4E-A6FA-D684589FC1D9}" srcId="{51B24EE7-F7C5-1C45-B557-74D124CC9579}" destId="{0F11D403-5E1E-BF46-B368-432A3713322D}" srcOrd="1" destOrd="0" parTransId="{46E4C503-E00A-B049-8245-187F4FC298EE}" sibTransId="{079D950E-58CE-8543-8EDD-98F6C16CD9D2}"/>
    <dgm:cxn modelId="{276323A3-093B-A640-B0A0-3D957D8E2C50}" srcId="{E23B74F2-342F-6646-A73F-FB5383DDFAF7}" destId="{A955E09E-D06D-F841-AC5A-680523FD92AF}" srcOrd="0" destOrd="0" parTransId="{0164DEF7-4130-AC4B-813D-9B5DF142DA2B}" sibTransId="{B9367D41-47AC-0042-AB00-233A1CFA495E}"/>
    <dgm:cxn modelId="{0D03A9B2-C6FC-4A49-A6B1-33870D8C3675}" type="presOf" srcId="{51B24EE7-F7C5-1C45-B557-74D124CC9579}" destId="{A8EE6E87-A3BF-BA41-B7BB-7FE9168333BE}" srcOrd="0" destOrd="0" presId="urn:microsoft.com/office/officeart/2005/8/layout/chevron2"/>
    <dgm:cxn modelId="{80DEEEB4-C942-E14E-867B-21921CC6EC10}" type="presOf" srcId="{FA0F4EF6-0C2E-4C49-B6ED-2F2DD4802F97}" destId="{F018ABE7-BEFE-EC40-92CE-937EC3B83257}" srcOrd="0" destOrd="1" presId="urn:microsoft.com/office/officeart/2005/8/layout/chevron2"/>
    <dgm:cxn modelId="{69775FBB-1F0D-764F-B7A2-E92FFBB7F162}" type="presOf" srcId="{0462C92E-5E1F-9C45-B835-5A347E50AD58}" destId="{3D94D08F-CC95-7F4B-A2BE-5D67E86BCBF7}" srcOrd="0" destOrd="1" presId="urn:microsoft.com/office/officeart/2005/8/layout/chevron2"/>
    <dgm:cxn modelId="{B72F58C4-B825-514E-8FC6-BADD4ED40E59}" srcId="{A955E09E-D06D-F841-AC5A-680523FD92AF}" destId="{54D2651D-96F9-3248-8EE2-8128FFEF3EE2}" srcOrd="0" destOrd="0" parTransId="{B06CCE29-EF1A-3548-849B-E72E7D1012A1}" sibTransId="{95D19F6B-A6A7-A747-BA9B-C6A949324042}"/>
    <dgm:cxn modelId="{F97700CE-F0B3-194A-AFA0-313E41DE4806}" type="presOf" srcId="{54D2651D-96F9-3248-8EE2-8128FFEF3EE2}" destId="{F018ABE7-BEFE-EC40-92CE-937EC3B83257}" srcOrd="0" destOrd="0" presId="urn:microsoft.com/office/officeart/2005/8/layout/chevron2"/>
    <dgm:cxn modelId="{F8E5BACF-210D-A147-8470-6C23BDAFC7D0}" srcId="{E23B74F2-342F-6646-A73F-FB5383DDFAF7}" destId="{51B24EE7-F7C5-1C45-B557-74D124CC9579}" srcOrd="1" destOrd="0" parTransId="{B2C588ED-2893-474F-9A49-9D1162381E23}" sibTransId="{6102E3B1-B5F2-804D-92AD-292551E7A027}"/>
    <dgm:cxn modelId="{EAADB2E4-663C-944B-B5B9-01A7F2B13E90}" type="presOf" srcId="{E23B74F2-342F-6646-A73F-FB5383DDFAF7}" destId="{ED94BD51-107C-1542-AC33-6A71BA986710}" srcOrd="0" destOrd="0" presId="urn:microsoft.com/office/officeart/2005/8/layout/chevron2"/>
    <dgm:cxn modelId="{3AA3B1EB-F7A8-6541-8031-BCF106D63CB1}" type="presOf" srcId="{0F11D403-5E1E-BF46-B368-432A3713322D}" destId="{90D022E6-64D1-4040-8E79-4325207FA28C}" srcOrd="0" destOrd="1" presId="urn:microsoft.com/office/officeart/2005/8/layout/chevron2"/>
    <dgm:cxn modelId="{A3AA2BF1-C872-1340-B59A-8A31ED087445}" type="presOf" srcId="{A955E09E-D06D-F841-AC5A-680523FD92AF}" destId="{33CBEAFD-7C47-DC44-A17F-9F9409CDD732}" srcOrd="0" destOrd="0" presId="urn:microsoft.com/office/officeart/2005/8/layout/chevron2"/>
    <dgm:cxn modelId="{2FD06030-2283-774E-9E52-DFE57E26B0B7}" type="presParOf" srcId="{ED94BD51-107C-1542-AC33-6A71BA986710}" destId="{95EF3F92-0273-B743-AC8D-8120A47F75FF}" srcOrd="0" destOrd="0" presId="urn:microsoft.com/office/officeart/2005/8/layout/chevron2"/>
    <dgm:cxn modelId="{8A7801A6-0596-4947-A0F8-47CDDC71AB1F}" type="presParOf" srcId="{95EF3F92-0273-B743-AC8D-8120A47F75FF}" destId="{33CBEAFD-7C47-DC44-A17F-9F9409CDD732}" srcOrd="0" destOrd="0" presId="urn:microsoft.com/office/officeart/2005/8/layout/chevron2"/>
    <dgm:cxn modelId="{4C3F7B37-FBCB-514F-BEE0-8F94D3622150}" type="presParOf" srcId="{95EF3F92-0273-B743-AC8D-8120A47F75FF}" destId="{F018ABE7-BEFE-EC40-92CE-937EC3B83257}" srcOrd="1" destOrd="0" presId="urn:microsoft.com/office/officeart/2005/8/layout/chevron2"/>
    <dgm:cxn modelId="{80A9813E-C499-6743-B508-C70C8C82B306}" type="presParOf" srcId="{ED94BD51-107C-1542-AC33-6A71BA986710}" destId="{C9530BDF-3FFE-264F-B4AE-2137917450CE}" srcOrd="1" destOrd="0" presId="urn:microsoft.com/office/officeart/2005/8/layout/chevron2"/>
    <dgm:cxn modelId="{888D62CD-1070-B54C-BB1B-D7760962D9DA}" type="presParOf" srcId="{ED94BD51-107C-1542-AC33-6A71BA986710}" destId="{1CA096CB-36DF-6D48-96C9-CEA63F7D5F06}" srcOrd="2" destOrd="0" presId="urn:microsoft.com/office/officeart/2005/8/layout/chevron2"/>
    <dgm:cxn modelId="{35F9703F-C864-3C47-BC00-E203FEDD4A00}" type="presParOf" srcId="{1CA096CB-36DF-6D48-96C9-CEA63F7D5F06}" destId="{A8EE6E87-A3BF-BA41-B7BB-7FE9168333BE}" srcOrd="0" destOrd="0" presId="urn:microsoft.com/office/officeart/2005/8/layout/chevron2"/>
    <dgm:cxn modelId="{6B152CCF-2A11-ED40-9586-CD85F0E3B310}" type="presParOf" srcId="{1CA096CB-36DF-6D48-96C9-CEA63F7D5F06}" destId="{90D022E6-64D1-4040-8E79-4325207FA28C}" srcOrd="1" destOrd="0" presId="urn:microsoft.com/office/officeart/2005/8/layout/chevron2"/>
    <dgm:cxn modelId="{4779FBC6-E101-C942-9E0B-F632D7DE58F3}" type="presParOf" srcId="{ED94BD51-107C-1542-AC33-6A71BA986710}" destId="{2C5A0D16-49AA-164D-8C98-0FF7D107A410}" srcOrd="3" destOrd="0" presId="urn:microsoft.com/office/officeart/2005/8/layout/chevron2"/>
    <dgm:cxn modelId="{C11AD549-FE08-D942-B407-BEC9C77039D1}" type="presParOf" srcId="{ED94BD51-107C-1542-AC33-6A71BA986710}" destId="{A65FDB4D-4CF6-0946-861C-5629F40DB71E}" srcOrd="4" destOrd="0" presId="urn:microsoft.com/office/officeart/2005/8/layout/chevron2"/>
    <dgm:cxn modelId="{A01747C7-D0A2-894E-BD07-0BB2C343DDEC}" type="presParOf" srcId="{A65FDB4D-4CF6-0946-861C-5629F40DB71E}" destId="{A9B57717-9978-FB48-9158-9CFA49A84D03}" srcOrd="0" destOrd="0" presId="urn:microsoft.com/office/officeart/2005/8/layout/chevron2"/>
    <dgm:cxn modelId="{D6627DF7-6340-A748-9058-9EFB7E4D4134}" type="presParOf" srcId="{A65FDB4D-4CF6-0946-861C-5629F40DB71E}" destId="{3D94D08F-CC95-7F4B-A2BE-5D67E86BCBF7}" srcOrd="1" destOrd="0" presId="urn:microsoft.com/office/officeart/2005/8/layout/chevro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BEAFD-7C47-DC44-A17F-9F9409CDD732}">
      <dsp:nvSpPr>
        <dsp:cNvPr id="0" name=""/>
        <dsp:cNvSpPr/>
      </dsp:nvSpPr>
      <dsp:spPr>
        <a:xfrm rot="5400000">
          <a:off x="-276449" y="280673"/>
          <a:ext cx="1842996" cy="1290097"/>
        </a:xfrm>
        <a:prstGeom prst="chevron">
          <a:avLst/>
        </a:prstGeom>
        <a:solidFill>
          <a:srgbClr val="A15A1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649273"/>
        <a:ext cx="1290097" cy="552899"/>
      </dsp:txXfrm>
    </dsp:sp>
    <dsp:sp modelId="{F018ABE7-BEFE-EC40-92CE-937EC3B83257}">
      <dsp:nvSpPr>
        <dsp:cNvPr id="0" name=""/>
        <dsp:cNvSpPr/>
      </dsp:nvSpPr>
      <dsp:spPr>
        <a:xfrm rot="5400000">
          <a:off x="4135961" y="-2841640"/>
          <a:ext cx="1198577" cy="6890305"/>
        </a:xfrm>
        <a:prstGeom prst="round2SameRect">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None/>
          </a:pPr>
          <a:r>
            <a:rPr lang="en-US" sz="1500" kern="1200" dirty="0"/>
            <a:t>Attend International/Korean Conferences on vehicle control</a:t>
          </a:r>
        </a:p>
        <a:p>
          <a:pPr marL="114300" lvl="1" indent="-114300" algn="l" defTabSz="666750">
            <a:lnSpc>
              <a:spcPct val="90000"/>
            </a:lnSpc>
            <a:spcBef>
              <a:spcPct val="0"/>
            </a:spcBef>
            <a:spcAft>
              <a:spcPct val="15000"/>
            </a:spcAft>
            <a:buChar char="•"/>
          </a:pPr>
          <a:r>
            <a:rPr lang="en-US" sz="1500" kern="1200" dirty="0"/>
            <a:t>Currently finalizing paper to apply for Korean conferences.</a:t>
          </a:r>
        </a:p>
      </dsp:txBody>
      <dsp:txXfrm rot="-5400000">
        <a:off x="1290097" y="62734"/>
        <a:ext cx="6831795" cy="1081557"/>
      </dsp:txXfrm>
    </dsp:sp>
    <dsp:sp modelId="{A8EE6E87-A3BF-BA41-B7BB-7FE9168333BE}">
      <dsp:nvSpPr>
        <dsp:cNvPr id="0" name=""/>
        <dsp:cNvSpPr/>
      </dsp:nvSpPr>
      <dsp:spPr>
        <a:xfrm rot="5400000">
          <a:off x="-276449" y="1932131"/>
          <a:ext cx="1842996" cy="1290097"/>
        </a:xfrm>
        <a:prstGeom prst="chevron">
          <a:avLst/>
        </a:prstGeom>
        <a:solidFill>
          <a:srgbClr val="6A4F4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2300731"/>
        <a:ext cx="1290097" cy="552899"/>
      </dsp:txXfrm>
    </dsp:sp>
    <dsp:sp modelId="{90D022E6-64D1-4040-8E79-4325207FA28C}">
      <dsp:nvSpPr>
        <dsp:cNvPr id="0" name=""/>
        <dsp:cNvSpPr/>
      </dsp:nvSpPr>
      <dsp:spPr>
        <a:xfrm rot="5400000">
          <a:off x="4136276" y="-1180662"/>
          <a:ext cx="1197947" cy="6890305"/>
        </a:xfrm>
        <a:prstGeom prst="round2SameRect">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None/>
          </a:pPr>
          <a:r>
            <a:rPr lang="en-US" sz="1500" kern="1200" dirty="0"/>
            <a:t>Submit to junior science journals(ex. The Columbia Junior Journal)</a:t>
          </a:r>
        </a:p>
        <a:p>
          <a:pPr marL="114300" lvl="1" indent="-114300" algn="l" defTabSz="666750">
            <a:lnSpc>
              <a:spcPct val="90000"/>
            </a:lnSpc>
            <a:spcBef>
              <a:spcPct val="0"/>
            </a:spcBef>
            <a:spcAft>
              <a:spcPct val="15000"/>
            </a:spcAft>
            <a:buChar char="•"/>
          </a:pPr>
          <a:r>
            <a:rPr lang="en-US" sz="1500" kern="1200" dirty="0"/>
            <a:t>Planning to format the paper for each journals during this summer.</a:t>
          </a:r>
        </a:p>
      </dsp:txBody>
      <dsp:txXfrm rot="-5400000">
        <a:off x="1290098" y="1723995"/>
        <a:ext cx="6831826" cy="1080989"/>
      </dsp:txXfrm>
    </dsp:sp>
    <dsp:sp modelId="{A9B57717-9978-FB48-9158-9CFA49A84D03}">
      <dsp:nvSpPr>
        <dsp:cNvPr id="0" name=""/>
        <dsp:cNvSpPr/>
      </dsp:nvSpPr>
      <dsp:spPr>
        <a:xfrm rot="5400000">
          <a:off x="-276449" y="3583589"/>
          <a:ext cx="1842996" cy="1290097"/>
        </a:xfrm>
        <a:prstGeom prst="chevron">
          <a:avLst/>
        </a:prstGeom>
        <a:solidFill>
          <a:srgbClr val="ECC1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3952189"/>
        <a:ext cx="1290097" cy="552899"/>
      </dsp:txXfrm>
    </dsp:sp>
    <dsp:sp modelId="{3D94D08F-CC95-7F4B-A2BE-5D67E86BCBF7}">
      <dsp:nvSpPr>
        <dsp:cNvPr id="0" name=""/>
        <dsp:cNvSpPr/>
      </dsp:nvSpPr>
      <dsp:spPr>
        <a:xfrm rot="5400000">
          <a:off x="4136276" y="460960"/>
          <a:ext cx="1197947" cy="6890305"/>
        </a:xfrm>
        <a:prstGeom prst="round2SameRect">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None/>
          </a:pPr>
          <a:r>
            <a:rPr lang="en-US" sz="1500" kern="1200" dirty="0"/>
            <a:t>Extend the project!</a:t>
          </a:r>
        </a:p>
        <a:p>
          <a:pPr marL="114300" lvl="1" indent="-114300" algn="l" defTabSz="666750">
            <a:lnSpc>
              <a:spcPct val="90000"/>
            </a:lnSpc>
            <a:spcBef>
              <a:spcPct val="0"/>
            </a:spcBef>
            <a:spcAft>
              <a:spcPct val="15000"/>
            </a:spcAft>
            <a:buChar char="•"/>
          </a:pPr>
          <a:r>
            <a:rPr lang="en-US" sz="1500" kern="1200" dirty="0"/>
            <a:t>“What if we consider all motions were…</a:t>
          </a:r>
          <a:r>
            <a:rPr lang="en-US" sz="1500" i="1" kern="1200" dirty="0"/>
            <a:t>Spherical</a:t>
          </a:r>
          <a:r>
            <a:rPr lang="en-US" sz="1500" kern="1200" dirty="0"/>
            <a:t>?”</a:t>
          </a:r>
        </a:p>
      </dsp:txBody>
      <dsp:txXfrm rot="-5400000">
        <a:off x="1290098" y="3365618"/>
        <a:ext cx="6831826" cy="10809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FF32E-A26D-429E-B1A2-9D0633C064F1}" type="datetimeFigureOut">
              <a:rPr lang="ko-KR" altLang="en-US" smtClean="0"/>
              <a:t>2019. 4. 16.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A4C6C-3E16-4492-B7B2-8D46C6F4A94D}" type="slidenum">
              <a:rPr lang="ko-KR" altLang="en-US" smtClean="0"/>
              <a:t>‹#›</a:t>
            </a:fld>
            <a:endParaRPr lang="ko-KR" altLang="en-US"/>
          </a:p>
        </p:txBody>
      </p:sp>
    </p:spTree>
    <p:extLst>
      <p:ext uri="{BB962C8B-B14F-4D97-AF65-F5344CB8AC3E}">
        <p14:creationId xmlns:p14="http://schemas.microsoft.com/office/powerpoint/2010/main" val="36969443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thank you so much for being here. </a:t>
            </a:r>
          </a:p>
          <a:p>
            <a:endParaRPr lang="en-US" dirty="0"/>
          </a:p>
          <a:p>
            <a:r>
              <a:rPr lang="en-US" dirty="0"/>
              <a:t>My name is Tyler Kim, and today I would like to present my guild paper I have been working since last year with Dr. </a:t>
            </a:r>
            <a:r>
              <a:rPr lang="en-US" dirty="0" err="1"/>
              <a:t>Nadire</a:t>
            </a:r>
            <a:r>
              <a:rPr lang="en-US" dirty="0"/>
              <a:t> , “Intuitive Control Algorithm Development of 4WIS/4WID Using a Spacemouse.”</a:t>
            </a:r>
          </a:p>
          <a:p>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Before I began, I would like to thank Mr. </a:t>
            </a:r>
            <a:r>
              <a:rPr lang="en-US" dirty="0" err="1"/>
              <a:t>Klingebiel</a:t>
            </a:r>
            <a:r>
              <a:rPr lang="en-US" dirty="0"/>
              <a:t> and the Kent school guild for giving such a valuable opportunity. It is truly exciting to share what I have studied on with others.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a:t>
            </a:fld>
            <a:endParaRPr lang="ko-KR" altLang="en-US"/>
          </a:p>
        </p:txBody>
      </p:sp>
    </p:spTree>
    <p:extLst>
      <p:ext uri="{BB962C8B-B14F-4D97-AF65-F5344CB8AC3E}">
        <p14:creationId xmlns:p14="http://schemas.microsoft.com/office/powerpoint/2010/main" val="4090467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here’s the answer for the first goal of this research. </a:t>
            </a:r>
          </a:p>
          <a:p>
            <a:pPr marL="171450" indent="-171450">
              <a:buFontTx/>
              <a:buChar char="-"/>
            </a:pPr>
            <a:endParaRPr lang="en-US" dirty="0"/>
          </a:p>
          <a:p>
            <a:pPr marL="171450" indent="-171450">
              <a:buFontTx/>
              <a:buChar char="-"/>
            </a:pPr>
            <a:r>
              <a:rPr lang="en-US" dirty="0"/>
              <a:t>[PICK UP THE MOUSE]</a:t>
            </a:r>
          </a:p>
          <a:p>
            <a:pPr marL="171450" indent="-171450">
              <a:buFontTx/>
              <a:buChar char="-"/>
            </a:pPr>
            <a:endParaRPr lang="en-US" dirty="0"/>
          </a:p>
          <a:p>
            <a:pPr marL="171450" indent="-171450">
              <a:buFontTx/>
              <a:buChar char="-"/>
            </a:pPr>
            <a:r>
              <a:rPr lang="en-US" dirty="0"/>
              <a:t>Spacemouse is the controller we will be using for this algorithm. Spacemouse is a type of 3D mouse that are commonly used for 3d CAD applications. It has a patented six degrees of freedom sensor that allows the user to manipulate objects in 3 dimension very intuitively.</a:t>
            </a:r>
          </a:p>
          <a:p>
            <a:pPr marL="171450" indent="-171450">
              <a:buFontTx/>
              <a:buChar char="-"/>
            </a:pPr>
            <a:r>
              <a:rPr lang="en-US" dirty="0"/>
              <a:t>Although the image of SpaceMouse above looks pretty simple, you can use that joystick part anyway you want. You can slide the mouse horizontally, tilt the mouse, lift or press the mouse, or even twist it.</a:t>
            </a:r>
          </a:p>
          <a:p>
            <a:pPr marL="171450" indent="-171450">
              <a:buFontTx/>
              <a:buChar char="-"/>
            </a:pPr>
            <a:endParaRPr lang="en-US" dirty="0"/>
          </a:p>
          <a:p>
            <a:pPr marL="171450" indent="-171450">
              <a:buFontTx/>
              <a:buChar char="-"/>
            </a:pPr>
            <a:r>
              <a:rPr lang="en-US" dirty="0"/>
              <a:t>[CLICK]</a:t>
            </a:r>
          </a:p>
          <a:p>
            <a:pPr marL="171450" indent="-171450">
              <a:buFontTx/>
              <a:buChar char="-"/>
            </a:pPr>
            <a:r>
              <a:rPr lang="en-US" dirty="0"/>
              <a:t>And as you move the SpaceMouse, it will return a set of six numbers that range from -1 to +1. Over here you can see two images. The one on left is the screenshot from Mathematica showing how SpaceMouse receives data. ].</a:t>
            </a:r>
          </a:p>
          <a:p>
            <a:pPr marL="171450" indent="-171450">
              <a:buFontTx/>
              <a:buChar char="-"/>
            </a:pPr>
            <a:r>
              <a:rPr lang="en-US" dirty="0"/>
              <a:t> </a:t>
            </a:r>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10</a:t>
            </a:fld>
            <a:endParaRPr lang="ko-KR" altLang="en-US"/>
          </a:p>
        </p:txBody>
      </p:sp>
    </p:spTree>
    <p:extLst>
      <p:ext uri="{BB962C8B-B14F-4D97-AF65-F5344CB8AC3E}">
        <p14:creationId xmlns:p14="http://schemas.microsoft.com/office/powerpoint/2010/main" val="976028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Annd</a:t>
            </a:r>
            <a:r>
              <a:rPr lang="en-US" dirty="0"/>
              <a:t>.. Here’s the fun part.</a:t>
            </a:r>
          </a:p>
          <a:p>
            <a:r>
              <a:rPr lang="en-US" dirty="0"/>
              <a:t>As you can see over here, this is the prototype I built in Kent School Pre-Engineering Center since last year. I even gave a cool name “Orbitron”</a:t>
            </a:r>
          </a:p>
          <a:p>
            <a:r>
              <a:rPr lang="en-US" dirty="0"/>
              <a:t>In fact, I built this prototype without any plans of doing research, and I originally built this to simulate vehicle’s motion when it had a spherical wheel.</a:t>
            </a:r>
          </a:p>
          <a:p>
            <a:endParaRPr lang="en-US" dirty="0"/>
          </a:p>
          <a:p>
            <a:r>
              <a:rPr lang="en-US" dirty="0"/>
              <a:t>Eventually, I ended up focusing on the control part of this steering mechanism and start a research project on finding a way to control 4WIS/4WID intuitively.</a:t>
            </a:r>
          </a:p>
          <a:p>
            <a:endParaRPr lang="en-US" dirty="0"/>
          </a:p>
          <a:p>
            <a:r>
              <a:rPr lang="en-US" dirty="0"/>
              <a:t>Anyways, this prototype replicates the 4WIS/4WID steering mechanism using a servo motor and a DC motor for each wheel.</a:t>
            </a:r>
          </a:p>
          <a:p>
            <a:endParaRPr lang="en-US" dirty="0"/>
          </a:p>
          <a:p>
            <a:r>
              <a:rPr lang="en-US" dirty="0"/>
              <a:t>Below the text you can see the wheel part of the Orbitron. The Winch Servo, a servo that is capable of moving over 700 degrees, is responsible for turning the wheel. And the Gear motor is responsible for driving the wheel.</a:t>
            </a:r>
          </a:p>
          <a:p>
            <a:endParaRPr lang="en-US" dirty="0"/>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11</a:t>
            </a:fld>
            <a:endParaRPr lang="ko-KR" altLang="en-US"/>
          </a:p>
        </p:txBody>
      </p:sp>
    </p:spTree>
    <p:extLst>
      <p:ext uri="{BB962C8B-B14F-4D97-AF65-F5344CB8AC3E}">
        <p14:creationId xmlns:p14="http://schemas.microsoft.com/office/powerpoint/2010/main" val="3106612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go on more details about the prototype I made.</a:t>
            </a:r>
          </a:p>
          <a:p>
            <a:endParaRPr lang="en-US" dirty="0"/>
          </a:p>
          <a:p>
            <a:r>
              <a:rPr lang="en-US" dirty="0"/>
              <a:t>sorry, I can't drive this tonight.</a:t>
            </a:r>
          </a:p>
          <a:p>
            <a:endParaRPr lang="en-US" dirty="0"/>
          </a:p>
          <a:p>
            <a:r>
              <a:rPr lang="en-US" altLang="ko-KR" dirty="0"/>
              <a:t>1.</a:t>
            </a:r>
            <a:r>
              <a:rPr lang="ko-KR" altLang="en-US" dirty="0"/>
              <a:t> </a:t>
            </a:r>
            <a:r>
              <a:rPr lang="en-US" altLang="ko-KR" dirty="0"/>
              <a:t>start the thing. it repositions everything to the designated position</a:t>
            </a:r>
          </a:p>
          <a:p>
            <a:r>
              <a:rPr lang="en-US" dirty="0"/>
              <a:t>2. dc motor driver - that allows me to test the motors.</a:t>
            </a:r>
          </a:p>
          <a:p>
            <a:r>
              <a:rPr lang="en-US" dirty="0"/>
              <a:t>3. servo motor hub - prototyping</a:t>
            </a:r>
          </a:p>
          <a:p>
            <a:r>
              <a:rPr lang="en-US" dirty="0"/>
              <a:t>4. </a:t>
            </a:r>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12</a:t>
            </a:fld>
            <a:endParaRPr lang="ko-KR" altLang="en-US"/>
          </a:p>
        </p:txBody>
      </p:sp>
    </p:spTree>
    <p:extLst>
      <p:ext uri="{BB962C8B-B14F-4D97-AF65-F5344CB8AC3E}">
        <p14:creationId xmlns:p14="http://schemas.microsoft.com/office/powerpoint/2010/main" val="334730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here we are at the algorithm part.</a:t>
            </a:r>
          </a:p>
          <a:p>
            <a:r>
              <a:rPr lang="en-US" dirty="0"/>
              <a:t>I used Mathematica, a </a:t>
            </a:r>
            <a:r>
              <a:rPr lang="en-US" sz="1200" b="0" i="0" kern="1200" dirty="0">
                <a:solidFill>
                  <a:schemeClr val="tx1"/>
                </a:solidFill>
                <a:effectLst/>
                <a:latin typeface="+mn-lt"/>
                <a:ea typeface="+mn-ea"/>
                <a:cs typeface="+mn-cs"/>
              </a:rPr>
              <a:t>symbolic mathematical computation program</a:t>
            </a:r>
            <a:r>
              <a:rPr lang="en-US" dirty="0"/>
              <a:t>, to develop this algorithm. There’s also a similar program called </a:t>
            </a:r>
            <a:r>
              <a:rPr lang="en-US" dirty="0" err="1"/>
              <a:t>Matlab</a:t>
            </a:r>
            <a:r>
              <a:rPr lang="en-US" dirty="0"/>
              <a:t>, but I decided to use Mathematica as I felt more comfortable programming this way.</a:t>
            </a:r>
          </a:p>
          <a:p>
            <a:endParaRPr lang="en-US" dirty="0"/>
          </a:p>
          <a:p>
            <a:r>
              <a:rPr lang="en-US" dirty="0"/>
              <a:t>So here’s the basic setup of the presented algorithm.</a:t>
            </a:r>
          </a:p>
          <a:p>
            <a:endParaRPr lang="en-US" dirty="0"/>
          </a:p>
          <a:p>
            <a:r>
              <a:rPr lang="en-US" dirty="0"/>
              <a:t>As I mentioned before, </a:t>
            </a:r>
            <a:r>
              <a:rPr lang="en-US" dirty="0" err="1"/>
              <a:t>SpaceNavigator</a:t>
            </a:r>
            <a:r>
              <a:rPr lang="en-US" dirty="0"/>
              <a:t> will create a set of six variables ranging from -1 to +1 as we play around with it. These variables are read under Mathematica’s dynamic function, which allows us to read the data real-time.</a:t>
            </a:r>
          </a:p>
          <a:p>
            <a:r>
              <a:rPr lang="en-US" dirty="0"/>
              <a:t>Now, the algorithm has two different files, Variables notebook and Graphics notebook. The Variables notebook is responsible for translating data from SpaceMouse to the desired eight parameters, and the Graphics notebook is responsible for</a:t>
            </a:r>
          </a:p>
          <a:p>
            <a:r>
              <a:rPr lang="en-US" dirty="0"/>
              <a:t>Showing the entire process visually so the user can control it more intuitively.</a:t>
            </a:r>
          </a:p>
          <a:p>
            <a:endParaRPr lang="en-US" dirty="0"/>
          </a:p>
          <a:p>
            <a:r>
              <a:rPr lang="en-US" dirty="0"/>
              <a:t>Oh and by the way, fun fact. There are total of 13 pages of code, and only three pages are the actual parts that does all the work. The rest of the code is simply for setting up variables for graphics and displaying it correctly.</a:t>
            </a:r>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13</a:t>
            </a:fld>
            <a:endParaRPr lang="ko-KR" altLang="en-US"/>
          </a:p>
        </p:txBody>
      </p:sp>
    </p:spTree>
    <p:extLst>
      <p:ext uri="{BB962C8B-B14F-4D97-AF65-F5344CB8AC3E}">
        <p14:creationId xmlns:p14="http://schemas.microsoft.com/office/powerpoint/2010/main" val="2479566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all of this be computed with three pages of code?</a:t>
            </a:r>
          </a:p>
          <a:p>
            <a:endParaRPr lang="en-US" dirty="0"/>
          </a:p>
          <a:p>
            <a:r>
              <a:rPr lang="en-US" sz="1200" kern="1200" dirty="0">
                <a:solidFill>
                  <a:schemeClr val="tx1"/>
                </a:solidFill>
                <a:effectLst/>
                <a:latin typeface="+mn-lt"/>
                <a:ea typeface="+mn-ea"/>
                <a:cs typeface="+mn-cs"/>
              </a:rPr>
              <a:t>There are two core theories in this algorithm that simplified its development process. </a:t>
            </a:r>
          </a:p>
          <a:p>
            <a:r>
              <a:rPr lang="en-US" sz="1200" kern="1200" dirty="0">
                <a:solidFill>
                  <a:schemeClr val="tx1"/>
                </a:solidFill>
                <a:effectLst/>
                <a:latin typeface="+mn-lt"/>
                <a:ea typeface="+mn-ea"/>
                <a:cs typeface="+mn-cs"/>
              </a:rPr>
              <a:t>The first core concept is that every motion is considered to be a circular motion. With this concept, there is no need to separate straight motion and curve motion because straight motion can be considered to be a circular motion with an infinite radius of curvature.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core concept is that each wheel’s angle and speed always depend on the circles.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this idea will make more sense as I explain about this image.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single diagram that pretty much summarizes everything. This diagram will change in real-time, and it has all the components for understanding where and how the vehicle is going to move.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all the arrows shown in this interface are color coded differently to distinguish each from others easier, and four labels are shown next to each wheel which displays the updated angle and speed value.</a:t>
            </a:r>
          </a:p>
          <a:p>
            <a:r>
              <a:rPr lang="en-US" sz="1200" kern="1200" dirty="0">
                <a:solidFill>
                  <a:schemeClr val="tx1"/>
                </a:solidFill>
                <a:effectLst/>
                <a:latin typeface="+mn-lt"/>
                <a:ea typeface="+mn-ea"/>
                <a:cs typeface="+mn-cs"/>
              </a:rPr>
              <a:t>Additionally, there are always five different green circles that each represent the radius of curvature of each wheel and the center of the vehicle. It may look like there are only three concentric circles on the image above, but there are actually five.</a:t>
            </a:r>
          </a:p>
          <a:p>
            <a:r>
              <a:rPr lang="en-US" sz="1200" kern="1200" dirty="0">
                <a:solidFill>
                  <a:schemeClr val="tx1"/>
                </a:solidFill>
                <a:effectLst/>
                <a:latin typeface="+mn-lt"/>
                <a:ea typeface="+mn-ea"/>
                <a:cs typeface="+mn-cs"/>
              </a:rPr>
              <a:t>This can be applied to vehicles with any number of wheels, since we can simply add more curvature circles.</a:t>
            </a:r>
          </a:p>
          <a:p>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arrows, the blue arrow in the center of the diagram represents the motion of the center of the vehicle. Then there are three arrows in each wheel. The gray arrow is always fixed along the vehicle body’s angle and acts as a base for other two arrows. The pink arrows are the tangent line of the green circle, and the angle between the gray arrow and the pink arrow is used to determine each wheel’s angle. Lastly, the red arrow represents the actual trajectory of the vehicle. As the user controls the vehicle, the length of the red arrow will always represent the relative velocity of each wheel by differing its length. </a:t>
            </a:r>
            <a:endParaRPr lang="en-US" dirty="0"/>
          </a:p>
          <a:p>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is the really short video showing how the interface of this algorithm works when I’m actually controlling with a </a:t>
            </a:r>
            <a:r>
              <a:rPr lang="en-US" sz="1200" kern="1200" dirty="0" err="1">
                <a:solidFill>
                  <a:schemeClr val="tx1"/>
                </a:solidFill>
                <a:effectLst/>
                <a:latin typeface="+mn-lt"/>
                <a:ea typeface="+mn-ea"/>
                <a:cs typeface="+mn-cs"/>
              </a:rPr>
              <a:t>spacemouse</a:t>
            </a:r>
            <a:r>
              <a:rPr lang="en-US" sz="1200" kern="1200" dirty="0">
                <a:solidFill>
                  <a:schemeClr val="tx1"/>
                </a:solidFill>
                <a:effectLst/>
                <a:latin typeface="+mn-lt"/>
                <a:ea typeface="+mn-ea"/>
                <a:cs typeface="+mn-cs"/>
              </a:rPr>
              <a:t>.</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14</a:t>
            </a:fld>
            <a:endParaRPr lang="ko-KR" altLang="en-US"/>
          </a:p>
        </p:txBody>
      </p:sp>
    </p:spTree>
    <p:extLst>
      <p:ext uri="{BB962C8B-B14F-4D97-AF65-F5344CB8AC3E}">
        <p14:creationId xmlns:p14="http://schemas.microsoft.com/office/powerpoint/2010/main" val="106836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 me tell you how direction and speed value for each wheel are calculated.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angle variables, the wheels’ angle is always tangent to the circle. As I mentioned before, one of the goals for this research is to prevent any conflicts.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will prevent wheels’ motion to conflict with each other as well as allowing the user to accomplish desired motion easily.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speed variables, we’re using a simple concept of linear and angular velocity to calculate the relative speed value.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a:t>
                </a:r>
                <a:r>
                  <a:rPr lang="en-US" sz="1200" kern="1200" baseline="0" dirty="0">
                    <a:solidFill>
                      <a:schemeClr val="tx1"/>
                    </a:solidFill>
                    <a:effectLst/>
                    <a:latin typeface="+mn-lt"/>
                    <a:ea typeface="+mn-ea"/>
                    <a:cs typeface="+mn-cs"/>
                  </a:rPr>
                  <a:t> shown in equation 2, t</a:t>
                </a:r>
                <a:r>
                  <a:rPr lang="en-US" sz="1200" kern="1200" dirty="0">
                    <a:solidFill>
                      <a:schemeClr val="tx1"/>
                    </a:solidFill>
                    <a:effectLst/>
                    <a:latin typeface="+mn-lt"/>
                    <a:ea typeface="+mn-ea"/>
                    <a:cs typeface="+mn-cs"/>
                  </a:rPr>
                  <a:t>he linear velocity of each wheel depends on the radius of curvature and the angular velocity.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the center motion’s speed is always normalized to 1, which makes angular</a:t>
                </a:r>
                <a:r>
                  <a:rPr lang="en-US" sz="1200" kern="1200" baseline="0" dirty="0">
                    <a:solidFill>
                      <a:schemeClr val="tx1"/>
                    </a:solidFill>
                    <a:effectLst/>
                    <a:latin typeface="+mn-lt"/>
                    <a:ea typeface="+mn-ea"/>
                    <a:cs typeface="+mn-cs"/>
                  </a:rPr>
                  <a:t> velocity constant for all circles because they are concentric</a:t>
                </a:r>
                <a:r>
                  <a:rPr lang="en-US" sz="1200" kern="1200" dirty="0">
                    <a:solidFill>
                      <a:schemeClr val="tx1"/>
                    </a:solidFill>
                    <a:effectLst/>
                    <a:latin typeface="+mn-lt"/>
                    <a:ea typeface="+mn-ea"/>
                    <a:cs typeface="+mn-cs"/>
                  </a:rPr>
                  <a:t>. This means only the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𝑟</m:t>
                    </m:r>
                  </m:oMath>
                </a14:m>
                <a:r>
                  <a:rPr lang="en-US" sz="1200" kern="1200" dirty="0">
                    <a:solidFill>
                      <a:schemeClr val="tx1"/>
                    </a:solidFill>
                    <a:effectLst/>
                    <a:latin typeface="+mn-lt"/>
                    <a:ea typeface="+mn-ea"/>
                    <a:cs typeface="+mn-cs"/>
                  </a:rPr>
                  <a:t> determines the linear velocity for each wheel, so the wheel’s speed is always a ratio to the center motion’s speed as well as a ratio to the radius of a circle for vehicle’s center. For example, the outer wheels will have a value of</a:t>
                </a:r>
                <a:r>
                  <a:rPr lang="en-US" sz="1200" kern="1200" baseline="0" dirty="0">
                    <a:solidFill>
                      <a:schemeClr val="tx1"/>
                    </a:solidFill>
                    <a:effectLst/>
                    <a:latin typeface="+mn-lt"/>
                    <a:ea typeface="+mn-ea"/>
                    <a:cs typeface="+mn-cs"/>
                  </a:rPr>
                  <a:t> lets say 1.01, so they will have to move faster than the vehicle’s center. And the inner wheels will have a value of 0.9 or something so they have to move slower than the vehicle’s center.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After having the relative speed values for each wheel, we are simply going to multiply that ratio to the speed at vehicle’s center so each wheel can drive in mathematically perfect speed.</a:t>
                </a: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greatly simplifies the entire algorithm’s computation since only changing the center point and radius of the curvature circle from SpaceMouse’s values can control the vehicle’s versatile motions.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Back to the slide, let me tell you how direction and speed value for each wheel are calculated.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angle variables, the wheels’ angle is always tangent to the circle. As I mentioned before, one of the goals for this research is to prevent any conflicts.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will prevent wheels’ motion to conflict with each other as well as allowing the user to accomplish desired motion easily.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speed variables, we’re using a simple concept of linear and angular velocity to calculate the relative speed value.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a:t>
                </a:r>
                <a:r>
                  <a:rPr lang="en-US" sz="1200" kern="1200" baseline="0" dirty="0">
                    <a:solidFill>
                      <a:schemeClr val="tx1"/>
                    </a:solidFill>
                    <a:effectLst/>
                    <a:latin typeface="+mn-lt"/>
                    <a:ea typeface="+mn-ea"/>
                    <a:cs typeface="+mn-cs"/>
                  </a:rPr>
                  <a:t> shown in equation 2, t</a:t>
                </a:r>
                <a:r>
                  <a:rPr lang="en-US" sz="1200" kern="1200" dirty="0">
                    <a:solidFill>
                      <a:schemeClr val="tx1"/>
                    </a:solidFill>
                    <a:effectLst/>
                    <a:latin typeface="+mn-lt"/>
                    <a:ea typeface="+mn-ea"/>
                    <a:cs typeface="+mn-cs"/>
                  </a:rPr>
                  <a:t>he linear velocity of each wheel depends on the radius of curvature and the angular velocity (</a:t>
                </a:r>
                <a:r>
                  <a:rPr lang="en-US" sz="1200" i="0" kern="1200">
                    <a:solidFill>
                      <a:schemeClr val="tx1"/>
                    </a:solidFill>
                    <a:effectLst/>
                    <a:latin typeface="+mn-lt"/>
                    <a:ea typeface="+mn-ea"/>
                    <a:cs typeface="+mn-cs"/>
                  </a:rPr>
                  <a:t>𝜔</a:t>
                </a:r>
                <a:r>
                  <a:rPr lang="en-US" sz="1200" kern="1200" dirty="0">
                    <a:solidFill>
                      <a:schemeClr val="tx1"/>
                    </a:solidFill>
                    <a:effectLst/>
                    <a:latin typeface="+mn-lt"/>
                    <a:ea typeface="+mn-ea"/>
                    <a:cs typeface="+mn-cs"/>
                  </a:rPr>
                  <a:t>). However, the center motion’s speed is always normalized to 1, so the </a:t>
                </a:r>
                <a:r>
                  <a:rPr lang="en-US" sz="1200" i="0" kern="1200">
                    <a:solidFill>
                      <a:schemeClr val="tx1"/>
                    </a:solidFill>
                    <a:effectLst/>
                    <a:latin typeface="+mn-lt"/>
                    <a:ea typeface="+mn-ea"/>
                    <a:cs typeface="+mn-cs"/>
                  </a:rPr>
                  <a:t>𝜔</a:t>
                </a:r>
                <a:r>
                  <a:rPr lang="en-US" sz="1200" kern="1200" dirty="0">
                    <a:solidFill>
                      <a:schemeClr val="tx1"/>
                    </a:solidFill>
                    <a:effectLst/>
                    <a:latin typeface="+mn-lt"/>
                    <a:ea typeface="+mn-ea"/>
                    <a:cs typeface="+mn-cs"/>
                  </a:rPr>
                  <a:t> stays the constant. This means only the </a:t>
                </a:r>
                <a:r>
                  <a:rPr lang="en-US" sz="1200" i="0" kern="1200">
                    <a:solidFill>
                      <a:schemeClr val="tx1"/>
                    </a:solidFill>
                    <a:effectLst/>
                    <a:latin typeface="+mn-lt"/>
                    <a:ea typeface="+mn-ea"/>
                    <a:cs typeface="+mn-cs"/>
                  </a:rPr>
                  <a:t>𝑟</a:t>
                </a:r>
                <a:r>
                  <a:rPr lang="en-US" sz="1200" kern="1200" dirty="0">
                    <a:solidFill>
                      <a:schemeClr val="tx1"/>
                    </a:solidFill>
                    <a:effectLst/>
                    <a:latin typeface="+mn-lt"/>
                    <a:ea typeface="+mn-ea"/>
                    <a:cs typeface="+mn-cs"/>
                  </a:rPr>
                  <a:t> determines the linear velocity for each wheel, so the wheel’s speed is always a ratio to the center motion’s speed as well as a ratio to the radius of a circle for vehicle’s center. This greatly simplifies the entire algorithm’s computation since only changing the center point and radius of the curvature circle from SpaceMouse’s values can control the vehicle’s versatile motions.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253A4C6C-3E16-4492-B7B2-8D46C6F4A94D}" type="slidenum">
              <a:rPr lang="ko-KR" altLang="en-US" smtClean="0"/>
              <a:t>15</a:t>
            </a:fld>
            <a:endParaRPr lang="ko-KR" altLang="en-US"/>
          </a:p>
        </p:txBody>
      </p:sp>
    </p:spTree>
    <p:extLst>
      <p:ext uri="{BB962C8B-B14F-4D97-AF65-F5344CB8AC3E}">
        <p14:creationId xmlns:p14="http://schemas.microsoft.com/office/powerpoint/2010/main" val="3341050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Here’s the four steering modes we are going to discuss in this paper.</a:t>
            </a:r>
          </a:p>
          <a:p>
            <a:pPr marL="171450" indent="-171450">
              <a:buFontTx/>
              <a:buChar char="-"/>
            </a:pPr>
            <a:endParaRPr lang="en-US" dirty="0"/>
          </a:p>
          <a:p>
            <a:pPr marL="171450" indent="-171450">
              <a:buFontTx/>
              <a:buChar char="-"/>
            </a:pPr>
            <a:r>
              <a:rPr lang="en-US" dirty="0"/>
              <a:t>First one is Ackermann steering, which is commonly used on conventional vehicles. Vehicles are turned by steering the front two wheels.</a:t>
            </a: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I mean… it’s a clever steering mechanism except for the fact that ANY vehicle can do this. Are we going to need this in the four wheel independent steering? Definitely not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[CLICK].</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Here’s the three REAL steering modes we are going to implement.</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CRAB Steering: just like a crab, you can glide to any direction.</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AFRS stands for Active Front Rear Steering, which involves front and rear wheels turning independently. So it’s very similar with the Ackermann steering except that we can turn the back wheels as well, allowing the vehicle to turn in tighter circles.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And these two are really what we only need</a:t>
            </a:r>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16</a:t>
            </a:fld>
            <a:endParaRPr lang="ko-KR" altLang="en-US"/>
          </a:p>
        </p:txBody>
      </p:sp>
    </p:spTree>
    <p:extLst>
      <p:ext uri="{BB962C8B-B14F-4D97-AF65-F5344CB8AC3E}">
        <p14:creationId xmlns:p14="http://schemas.microsoft.com/office/powerpoint/2010/main" val="2522336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go over how I implemented each steering mode to this algorithm.</a:t>
            </a:r>
          </a:p>
          <a:p>
            <a:endParaRPr lang="en-US" dirty="0"/>
          </a:p>
          <a:p>
            <a:r>
              <a:rPr lang="en-US" dirty="0"/>
              <a:t>First one is crab steering. This one is the easiest to understand because angle and speed is same for each wheel.</a:t>
            </a:r>
          </a:p>
          <a:p>
            <a:r>
              <a:rPr lang="en-US" dirty="0"/>
              <a:t>When the mouse is </a:t>
            </a:r>
            <a:r>
              <a:rPr lang="en-US" dirty="0" err="1"/>
              <a:t>slided</a:t>
            </a:r>
            <a:r>
              <a:rPr lang="en-US" dirty="0"/>
              <a:t> along the horizontal plane, all four wheels will be angled to the direction mouse is pointing at.</a:t>
            </a:r>
          </a:p>
          <a:p>
            <a:endParaRPr lang="en-US" dirty="0"/>
          </a:p>
          <a:p>
            <a:r>
              <a:rPr lang="en-US" dirty="0"/>
              <a:t>This is evident on the photo above. When the mouse is </a:t>
            </a:r>
            <a:r>
              <a:rPr lang="en-US" dirty="0" err="1"/>
              <a:t>slided</a:t>
            </a:r>
            <a:r>
              <a:rPr lang="en-US" dirty="0"/>
              <a:t> to top right corner, all four wheels will be angled to point the direction of the mouse.</a:t>
            </a:r>
          </a:p>
          <a:p>
            <a:endParaRPr lang="en-US" dirty="0"/>
          </a:p>
          <a:p>
            <a:r>
              <a:rPr lang="en-US" dirty="0"/>
              <a:t>And for speed, all four wheels will have same same speed when only crab steering mode is used.</a:t>
            </a:r>
          </a:p>
          <a:p>
            <a:endParaRPr lang="en-US" dirty="0"/>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17</a:t>
            </a:fld>
            <a:endParaRPr lang="ko-KR" altLang="en-US"/>
          </a:p>
        </p:txBody>
      </p:sp>
    </p:spTree>
    <p:extLst>
      <p:ext uri="{BB962C8B-B14F-4D97-AF65-F5344CB8AC3E}">
        <p14:creationId xmlns:p14="http://schemas.microsoft.com/office/powerpoint/2010/main" val="3059675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steering mode is the most important one, AFRS.</a:t>
            </a:r>
          </a:p>
          <a:p>
            <a:r>
              <a:rPr lang="en-US" dirty="0"/>
              <a:t>In this part, we are using the twisting motion of the SpaceMouse to change the radius of vehicle’s curvature.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I mentioned before, the core of our algorithm is that it considers every motion as a circular motion and computes each wheel’s velocity and angle tangent to that circle. </a:t>
            </a:r>
          </a:p>
          <a:p>
            <a:r>
              <a:rPr lang="en-US" sz="1200" kern="1200" dirty="0">
                <a:solidFill>
                  <a:schemeClr val="tx1"/>
                </a:solidFill>
                <a:effectLst/>
                <a:latin typeface="+mn-lt"/>
                <a:ea typeface="+mn-ea"/>
                <a:cs typeface="+mn-cs"/>
              </a:rPr>
              <a:t>The radius of curvature is calculated by the equation shown above, and theta is controlled with the twisting motion of the mouse. </a:t>
            </a:r>
          </a:p>
          <a:p>
            <a:endParaRPr lang="en-US" dirty="0"/>
          </a:p>
          <a:p>
            <a:r>
              <a:rPr lang="en-US" sz="1200" kern="1200" dirty="0">
                <a:solidFill>
                  <a:schemeClr val="tx1"/>
                </a:solidFill>
                <a:effectLst/>
                <a:latin typeface="+mn-lt"/>
                <a:ea typeface="+mn-ea"/>
                <a:cs typeface="+mn-cs"/>
              </a:rPr>
              <a:t>When the mouse is twisted clockwise, theta is increased, resulting in a larger curvature radius. When the mouse is twisted counterclockwise, theta is decreased, resulting in a smaller curvature radius. Negative theta will make the circle move in the other side of the vehicle.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AFRS is the most important one because this single mode can accomplish both crab steering and spinning.</a:t>
            </a:r>
          </a:p>
          <a:p>
            <a:endParaRPr lang="en-US" dirty="0"/>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18</a:t>
            </a:fld>
            <a:endParaRPr lang="ko-KR" altLang="en-US"/>
          </a:p>
        </p:txBody>
      </p:sp>
    </p:spTree>
    <p:extLst>
      <p:ext uri="{BB962C8B-B14F-4D97-AF65-F5344CB8AC3E}">
        <p14:creationId xmlns:p14="http://schemas.microsoft.com/office/powerpoint/2010/main" val="2275362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Lastly, spinning mode. I used the two buttons on the side of the </a:t>
            </a:r>
            <a:r>
              <a:rPr lang="en-US" dirty="0" err="1"/>
              <a:t>spacemouse</a:t>
            </a:r>
            <a:r>
              <a:rPr lang="en-US" dirty="0"/>
              <a:t> to make vehicle spin in respective directions. Pushing right button will make the vehicle spin clockwise, and pushing left will make it go counterclockwise.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So what’s happening here? When we press either of the buttons, the algorithm will move the center of concentric circles very close to the center of the vehicle. It can’t be zero, because that means there are no circles each wheel can refer to.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So depending on which button you press, the algorithm will either set the radius of curvature to 0.001 or -0.001. After that, everything else will work exactly the same as AFRS.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19</a:t>
            </a:fld>
            <a:endParaRPr lang="ko-KR" altLang="en-US"/>
          </a:p>
        </p:txBody>
      </p:sp>
    </p:spTree>
    <p:extLst>
      <p:ext uri="{BB962C8B-B14F-4D97-AF65-F5344CB8AC3E}">
        <p14:creationId xmlns:p14="http://schemas.microsoft.com/office/powerpoint/2010/main" val="335839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title says development of control algorithm for 4WIS/4WID?</a:t>
            </a:r>
          </a:p>
          <a:p>
            <a:endParaRPr lang="en-US" dirty="0"/>
          </a:p>
          <a:p>
            <a:r>
              <a:rPr lang="en-US" dirty="0"/>
              <a:t>let's go over some key terms in my project. So what is this?</a:t>
            </a:r>
          </a:p>
          <a:p>
            <a:endParaRPr lang="en-US" dirty="0"/>
          </a:p>
          <a:p>
            <a:r>
              <a:rPr lang="en-US" dirty="0"/>
              <a:t>4WIS/4WID is a type of omnidirectional steering system that stands for Four wheel independent steering and driving.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b="0" dirty="0"/>
              <a:t>In engineering, omnidirectional steering system is defined as a type of steering system that allows vehicle to go in any direction.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b="0" dirty="0"/>
              <a:t>And this specific steering system allows</a:t>
            </a:r>
            <a:r>
              <a:rPr lang="en-US" dirty="0"/>
              <a:t> us to control speed and direction controls for each wheel.</a:t>
            </a:r>
          </a:p>
          <a:p>
            <a:endParaRPr lang="en-US" dirty="0"/>
          </a:p>
          <a:p>
            <a:r>
              <a:rPr lang="en-US" dirty="0"/>
              <a:t>Basically, unlike conventional vehicles, we can turn and drive each wheel independently which allows vehicle to move in versatile manner along with great maneuverability.</a:t>
            </a:r>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2</a:t>
            </a:fld>
            <a:endParaRPr lang="ko-KR" altLang="en-US"/>
          </a:p>
        </p:txBody>
      </p:sp>
    </p:spTree>
    <p:extLst>
      <p:ext uri="{BB962C8B-B14F-4D97-AF65-F5344CB8AC3E}">
        <p14:creationId xmlns:p14="http://schemas.microsoft.com/office/powerpoint/2010/main" val="3298354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Now, here’s the diagram that shows why AFRS is the most important one.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Remember how AFRS involves the twisting motion to change the radius of vehicle’s curvature.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Crab Steering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Remember that the core concept here is considering straight motion as curved motion. We can accomplish by continue twisting the mouse to make radius of curvature very large.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Spinning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basically AFRS with a very small radius of curvature. We can </a:t>
            </a:r>
            <a:r>
              <a:rPr lang="en-US" dirty="0" err="1"/>
              <a:t>continueously</a:t>
            </a:r>
            <a:r>
              <a:rPr lang="en-US" dirty="0"/>
              <a:t> twist the mouse to make radius of curvature very small, and it will be the same thing as pushing the side buttons.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I added these button features so user can easily change the vehicle’s facing direction.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By looking at this diagram, you can see that they are all connected. In fact, I programmed in a way that does not separate different steering modes, and they are always used together to perform fluent movements.</a:t>
            </a:r>
          </a:p>
          <a:p>
            <a:endParaRPr lang="en-US" dirty="0"/>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20</a:t>
            </a:fld>
            <a:endParaRPr lang="ko-KR" altLang="en-US"/>
          </a:p>
        </p:txBody>
      </p:sp>
    </p:spTree>
    <p:extLst>
      <p:ext uri="{BB962C8B-B14F-4D97-AF65-F5344CB8AC3E}">
        <p14:creationId xmlns:p14="http://schemas.microsoft.com/office/powerpoint/2010/main" val="2970191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short video </a:t>
            </a:r>
            <a:r>
              <a:rPr lang="en-US" dirty="0" err="1"/>
              <a:t>ciip</a:t>
            </a:r>
            <a:r>
              <a:rPr lang="en-US" dirty="0"/>
              <a:t> I took from my </a:t>
            </a:r>
            <a:r>
              <a:rPr lang="en-US" dirty="0" err="1"/>
              <a:t>mathematica</a:t>
            </a:r>
            <a:r>
              <a:rPr lang="en-US" dirty="0"/>
              <a:t>.</a:t>
            </a:r>
          </a:p>
          <a:p>
            <a:endParaRPr lang="en-US" dirty="0"/>
          </a:p>
          <a:p>
            <a:r>
              <a:rPr lang="en-US" dirty="0"/>
              <a:t>[START VIDEO]</a:t>
            </a:r>
          </a:p>
          <a:p>
            <a:endParaRPr lang="en-US" dirty="0"/>
          </a:p>
          <a:p>
            <a:r>
              <a:rPr lang="en-US" dirty="0"/>
              <a:t>As you can see, crab steering and AFRS are always used together to perform versatile movements.</a:t>
            </a:r>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21</a:t>
            </a:fld>
            <a:endParaRPr lang="ko-KR" altLang="en-US"/>
          </a:p>
        </p:txBody>
      </p:sp>
    </p:spTree>
    <p:extLst>
      <p:ext uri="{BB962C8B-B14F-4D97-AF65-F5344CB8AC3E}">
        <p14:creationId xmlns:p14="http://schemas.microsoft.com/office/powerpoint/2010/main" val="554780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en-US" altLang="ko-KR" sz="1600" dirty="0">
                <a:solidFill>
                  <a:srgbClr val="6A4F4A"/>
                </a:solidFill>
                <a:latin typeface="+mn-ea"/>
              </a:rPr>
              <a:t>Physical experiment was done in Pre-Engineering center’s lobby to test the accuracy of the algorithm</a:t>
            </a:r>
          </a:p>
          <a:p>
            <a:pPr marL="742950" lvl="1" indent="-285750">
              <a:lnSpc>
                <a:spcPct val="150000"/>
              </a:lnSpc>
              <a:buFont typeface="Arial" panose="020B0604020202020204" pitchFamily="34" charset="0"/>
              <a:buChar char="•"/>
            </a:pPr>
            <a:r>
              <a:rPr lang="en-US" altLang="ko-KR" sz="1600" dirty="0">
                <a:solidFill>
                  <a:srgbClr val="6A4F4A"/>
                </a:solidFill>
                <a:latin typeface="+mn-ea"/>
              </a:rPr>
              <a:t>2019.03.02 ~ 2018.03.03</a:t>
            </a:r>
          </a:p>
          <a:p>
            <a:pPr marL="285750" indent="-285750">
              <a:lnSpc>
                <a:spcPct val="150000"/>
              </a:lnSpc>
              <a:buFont typeface="Arial" panose="020B0604020202020204" pitchFamily="34" charset="0"/>
              <a:buChar char="•"/>
            </a:pPr>
            <a:r>
              <a:rPr lang="en-US" altLang="ko-KR" sz="1600" dirty="0">
                <a:solidFill>
                  <a:srgbClr val="6A4F4A"/>
                </a:solidFill>
                <a:latin typeface="+mn-ea"/>
              </a:rPr>
              <a:t>Two cameras, iPhone from above and iPad on the table, keeps track of the vehicle’s motion.</a:t>
            </a:r>
          </a:p>
          <a:p>
            <a:pPr marL="285750" indent="-285750">
              <a:lnSpc>
                <a:spcPct val="150000"/>
              </a:lnSpc>
              <a:buFont typeface="Arial" panose="020B0604020202020204" pitchFamily="34" charset="0"/>
              <a:buChar char="•"/>
            </a:pPr>
            <a:r>
              <a:rPr lang="en-US" altLang="ko-KR" sz="1600" dirty="0">
                <a:solidFill>
                  <a:srgbClr val="6A4F4A"/>
                </a:solidFill>
                <a:latin typeface="+mn-ea"/>
              </a:rPr>
              <a:t>After getting the footage of the vehicle’s motion, it was compared with the algorithm’s motion.</a:t>
            </a:r>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22</a:t>
            </a:fld>
            <a:endParaRPr lang="ko-KR" altLang="en-US"/>
          </a:p>
        </p:txBody>
      </p:sp>
    </p:spTree>
    <p:extLst>
      <p:ext uri="{BB962C8B-B14F-4D97-AF65-F5344CB8AC3E}">
        <p14:creationId xmlns:p14="http://schemas.microsoft.com/office/powerpoint/2010/main" val="3462708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experiment I conducted was implementing crab-steering to the prototype I built.</a:t>
            </a:r>
          </a:p>
          <a:p>
            <a:r>
              <a:rPr lang="en-US" dirty="0"/>
              <a:t>On the right, you can see a sequence of photos took with an </a:t>
            </a:r>
            <a:r>
              <a:rPr lang="en-US" dirty="0" err="1"/>
              <a:t>iphone</a:t>
            </a:r>
            <a:r>
              <a:rPr lang="en-US" dirty="0"/>
              <a:t> above, and a sequence of screenshots from the algorithm.</a:t>
            </a:r>
          </a:p>
          <a:p>
            <a:endParaRPr lang="en-US" dirty="0"/>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23</a:t>
            </a:fld>
            <a:endParaRPr lang="ko-KR" altLang="en-US"/>
          </a:p>
        </p:txBody>
      </p:sp>
    </p:spTree>
    <p:extLst>
      <p:ext uri="{BB962C8B-B14F-4D97-AF65-F5344CB8AC3E}">
        <p14:creationId xmlns:p14="http://schemas.microsoft.com/office/powerpoint/2010/main" val="989169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motivations as well</a:t>
            </a:r>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26</a:t>
            </a:fld>
            <a:endParaRPr lang="ko-KR" altLang="en-US"/>
          </a:p>
        </p:txBody>
      </p:sp>
    </p:spTree>
    <p:extLst>
      <p:ext uri="{BB962C8B-B14F-4D97-AF65-F5344CB8AC3E}">
        <p14:creationId xmlns:p14="http://schemas.microsoft.com/office/powerpoint/2010/main" val="3105589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CLICK] = What if we consider all motions are spherical?</a:t>
            </a:r>
          </a:p>
          <a:p>
            <a:r>
              <a:rPr lang="en-US" dirty="0"/>
              <a:t>[SECOND CLICK] = Diagram.</a:t>
            </a:r>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27</a:t>
            </a:fld>
            <a:endParaRPr lang="ko-KR" altLang="en-US"/>
          </a:p>
        </p:txBody>
      </p:sp>
    </p:spTree>
    <p:extLst>
      <p:ext uri="{BB962C8B-B14F-4D97-AF65-F5344CB8AC3E}">
        <p14:creationId xmlns:p14="http://schemas.microsoft.com/office/powerpoint/2010/main" val="1936561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Little </a:t>
            </a:r>
            <a:r>
              <a:rPr lang="en-US" dirty="0" err="1"/>
              <a:t>bragsheet</a:t>
            </a:r>
            <a:r>
              <a:rPr lang="en-US" dirty="0"/>
              <a:t>.</a:t>
            </a:r>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28</a:t>
            </a:fld>
            <a:endParaRPr lang="ko-KR" altLang="en-US"/>
          </a:p>
        </p:txBody>
      </p:sp>
    </p:spTree>
    <p:extLst>
      <p:ext uri="{BB962C8B-B14F-4D97-AF65-F5344CB8AC3E}">
        <p14:creationId xmlns:p14="http://schemas.microsoft.com/office/powerpoint/2010/main" val="40788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before I end my presentation, I would like to recognize some of the people who made this project possible.</a:t>
            </a:r>
          </a:p>
          <a:p>
            <a:endParaRPr lang="en-US" dirty="0"/>
          </a:p>
          <a:p>
            <a:r>
              <a:rPr lang="en-US" b="1" dirty="0"/>
              <a:t>Dr. </a:t>
            </a:r>
            <a:r>
              <a:rPr lang="en-US" b="1" dirty="0" err="1"/>
              <a:t>Nadire</a:t>
            </a:r>
            <a:r>
              <a:rPr lang="en-US" b="1" dirty="0"/>
              <a:t> is a director of pre-e, </a:t>
            </a:r>
            <a:r>
              <a:rPr lang="en-US" b="1" dirty="0" err="1"/>
              <a:t>calc</a:t>
            </a:r>
            <a:r>
              <a:rPr lang="en-US" b="1" dirty="0"/>
              <a:t>, blah blah.</a:t>
            </a:r>
          </a:p>
          <a:p>
            <a:r>
              <a:rPr lang="en-US" dirty="0"/>
              <a:t>- </a:t>
            </a:r>
            <a:r>
              <a:rPr lang="en-US" sz="1200" kern="1200" dirty="0">
                <a:solidFill>
                  <a:schemeClr val="tx1"/>
                </a:solidFill>
                <a:effectLst/>
                <a:latin typeface="+mn-lt"/>
                <a:ea typeface="+mn-ea"/>
                <a:cs typeface="+mn-cs"/>
              </a:rPr>
              <a:t>I would like to thank Dr. Ben </a:t>
            </a:r>
            <a:r>
              <a:rPr lang="en-US" sz="1200" kern="1200" dirty="0" err="1">
                <a:solidFill>
                  <a:schemeClr val="tx1"/>
                </a:solidFill>
                <a:effectLst/>
                <a:latin typeface="+mn-lt"/>
                <a:ea typeface="+mn-ea"/>
                <a:cs typeface="+mn-cs"/>
              </a:rPr>
              <a:t>Nadire</a:t>
            </a:r>
            <a:r>
              <a:rPr lang="en-US" sz="1200" kern="1200" dirty="0">
                <a:solidFill>
                  <a:schemeClr val="tx1"/>
                </a:solidFill>
                <a:effectLst/>
                <a:latin typeface="+mn-lt"/>
                <a:ea typeface="+mn-ea"/>
                <a:cs typeface="+mn-cs"/>
              </a:rPr>
              <a:t> for his guidance and support throughout the entire research process. As the director of Kent School’s Pre-Engineering Department, he also provided the workspace to build the prototype vehicle Orbitron and provided access to the Pre-Engineering Center to conduct experiments and collect data.</a:t>
            </a:r>
          </a:p>
          <a:p>
            <a:pPr marL="171450" indent="-171450">
              <a:buFontTx/>
              <a:buChar char="-"/>
            </a:pPr>
            <a:r>
              <a:rPr lang="en-US" dirty="0"/>
              <a:t>One of the reasons I chose Kent School was its pre-engineering programs, and I wanted to take advantage of every opportunity Kent gave. Dr. </a:t>
            </a:r>
            <a:r>
              <a:rPr lang="en-US" dirty="0" err="1"/>
              <a:t>Nadire</a:t>
            </a:r>
            <a:r>
              <a:rPr lang="en-US" dirty="0"/>
              <a:t> guided me through the process of getting the pre-e certificate, and this project was also part of my journey to become involved in Kent’s pre-engineering programs.</a:t>
            </a:r>
          </a:p>
          <a:p>
            <a:pPr marL="171450" indent="-171450">
              <a:buFontTx/>
              <a:buChar char="-"/>
            </a:pPr>
            <a:endParaRPr lang="en-US" dirty="0"/>
          </a:p>
          <a:p>
            <a:r>
              <a:rPr lang="en-US" b="1" dirty="0"/>
              <a:t>Mr. Saxton is a..</a:t>
            </a:r>
          </a:p>
          <a:p>
            <a:pPr marL="171450" indent="-171450">
              <a:buFontTx/>
              <a:buChar char="-"/>
            </a:pPr>
            <a:r>
              <a:rPr lang="en-US" dirty="0"/>
              <a:t>I would like to thank Mr. Saxton for his AP computer science class and proofreading the report.</a:t>
            </a:r>
          </a:p>
          <a:p>
            <a:pPr marL="171450" indent="-171450">
              <a:buFontTx/>
              <a:buChar char="-"/>
            </a:pPr>
            <a:r>
              <a:rPr lang="en-US" dirty="0"/>
              <a:t>Coding: Before &amp; After</a:t>
            </a:r>
          </a:p>
          <a:p>
            <a:pPr marL="171450" indent="-171450">
              <a:buFontTx/>
              <a:buChar char="-"/>
            </a:pPr>
            <a:r>
              <a:rPr lang="en-US" dirty="0"/>
              <a:t>Personally, I’ve never written a research report before. he also helped me proofread the report and make comments. Getting comments from someone who knows well in computer science was very valuable to me.</a:t>
            </a:r>
          </a:p>
          <a:p>
            <a:pPr marL="171450" indent="-171450">
              <a:buFontTx/>
              <a:buChar char="-"/>
            </a:pPr>
            <a:endParaRPr lang="en-US" b="0" dirty="0"/>
          </a:p>
          <a:p>
            <a:pPr marL="171450" indent="-171450">
              <a:buFontTx/>
              <a:buChar char="-"/>
            </a:pPr>
            <a:endParaRPr lang="en-US" b="1" dirty="0"/>
          </a:p>
          <a:p>
            <a:pPr marL="171450" indent="-171450">
              <a:buFontTx/>
              <a:buChar char="-"/>
            </a:pPr>
            <a:r>
              <a:rPr lang="en-US" b="0" dirty="0"/>
              <a:t>This project would have not been possible without all my friends and teachers who helped me.</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dirty="0"/>
              <a:t>Lastly, there is one more person I would like to recognize today.</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dirty="0"/>
              <a:t>I notice some of my Korean friends in the audience, and I’m confident that they all know what day today is.</a:t>
            </a:r>
          </a:p>
          <a:p>
            <a:pPr marL="171450" indent="-171450">
              <a:buFontTx/>
              <a:buChar char="-"/>
            </a:pPr>
            <a:endParaRPr lang="en-US" b="1" dirty="0"/>
          </a:p>
          <a:p>
            <a:pPr marL="171450" indent="-171450">
              <a:buFontTx/>
              <a:buChar char="-"/>
            </a:pPr>
            <a:endParaRPr lang="en-US" b="0"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30</a:t>
            </a:fld>
            <a:endParaRPr lang="ko-KR" altLang="en-US"/>
          </a:p>
        </p:txBody>
      </p:sp>
    </p:spTree>
    <p:extLst>
      <p:ext uri="{BB962C8B-B14F-4D97-AF65-F5344CB8AC3E}">
        <p14:creationId xmlns:p14="http://schemas.microsoft.com/office/powerpoint/2010/main" val="347764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years ago from today, April 16</a:t>
            </a:r>
            <a:r>
              <a:rPr lang="en-US" baseline="30000" dirty="0"/>
              <a:t>th</a:t>
            </a:r>
            <a:r>
              <a:rPr lang="en-US" dirty="0"/>
              <a:t> 2019, there was a largest tragedy in South Korea: The Sewol Ferry Tragedy.</a:t>
            </a:r>
          </a:p>
          <a:p>
            <a:endParaRPr lang="en-US" dirty="0"/>
          </a:p>
          <a:p>
            <a:r>
              <a:rPr lang="en-US" dirty="0"/>
              <a:t>On the morning of April 16</a:t>
            </a:r>
            <a:r>
              <a:rPr lang="en-US" baseline="30000" dirty="0"/>
              <a:t>th</a:t>
            </a:r>
            <a:r>
              <a:rPr lang="en-US" dirty="0"/>
              <a:t> 2014, the South Korean Ferry Sewol </a:t>
            </a:r>
            <a:r>
              <a:rPr lang="en-US" sz="1200" b="0" i="0" kern="1200" dirty="0">
                <a:solidFill>
                  <a:schemeClr val="tx1"/>
                </a:solidFill>
                <a:effectLst/>
                <a:latin typeface="+mn-lt"/>
                <a:ea typeface="+mn-ea"/>
                <a:cs typeface="+mn-cs"/>
              </a:rPr>
              <a:t>sank while carrying 476 people, who were mostly </a:t>
            </a:r>
            <a:r>
              <a:rPr lang="en-US" dirty="0"/>
              <a:t>junior students from Dan won High school, who were heading to their school trip to </a:t>
            </a:r>
            <a:r>
              <a:rPr lang="en-US" dirty="0" err="1"/>
              <a:t>Jeju</a:t>
            </a:r>
            <a:r>
              <a:rPr lang="en-US" dirty="0"/>
              <a:t> Island.</a:t>
            </a:r>
          </a:p>
          <a:p>
            <a:r>
              <a:rPr lang="en-US" dirty="0"/>
              <a:t>Although 172 passengers were rescued by </a:t>
            </a:r>
            <a:r>
              <a:rPr lang="en-US" sz="1200" b="0" i="0" kern="1200" dirty="0">
                <a:solidFill>
                  <a:schemeClr val="tx1"/>
                </a:solidFill>
                <a:effectLst/>
                <a:latin typeface="+mn-lt"/>
                <a:ea typeface="+mn-ea"/>
                <a:cs typeface="+mn-cs"/>
              </a:rPr>
              <a:t>fishing boats and other commercial vessels, 304 passengers and crew members sunk into the deep sea with the ferry.</a:t>
            </a:r>
            <a:endParaRPr lang="en-US" dirty="0"/>
          </a:p>
          <a:p>
            <a:r>
              <a:rPr lang="en-US" dirty="0"/>
              <a:t>This incident was the single most shocking news to South Korea not only because of the scale of the tragedy, but also because of so much other corruptions and inhumane actions involved in this accident.</a:t>
            </a:r>
          </a:p>
          <a:p>
            <a:r>
              <a:rPr lang="en-US" dirty="0"/>
              <a:t> </a:t>
            </a:r>
          </a:p>
          <a:p>
            <a:r>
              <a:rPr lang="en-US" dirty="0"/>
              <a:t>Even after 5 years, there was a massive memorial march in front of the Seoul City hall yesterday, with everyone holding the yellow ribbon which symbolizes our duty to remember the Sewol Ferry Tragedy.</a:t>
            </a:r>
          </a:p>
          <a:p>
            <a:endParaRPr lang="en-US" dirty="0"/>
          </a:p>
          <a:p>
            <a:r>
              <a:rPr lang="en-US" dirty="0"/>
              <a:t>Now, there’s more specific reason why I chose this date to present my guild paper.</a:t>
            </a:r>
          </a:p>
          <a:p>
            <a:r>
              <a:rPr lang="en-US" dirty="0"/>
              <a:t>One of those 304 passengers who sunk with the Ferry was one of the friend I am glad that I met him in my life, Dong Min Lee. </a:t>
            </a:r>
          </a:p>
          <a:p>
            <a:r>
              <a:rPr lang="en-US" b="1" u="sng" dirty="0"/>
              <a:t>[ANIMATION] </a:t>
            </a:r>
          </a:p>
          <a:p>
            <a:endParaRPr lang="en-US" dirty="0"/>
          </a:p>
          <a:p>
            <a:r>
              <a:rPr lang="en-US" dirty="0"/>
              <a:t>I first met him in an engineering summer camp in 2012, and we were in the same robotics team to compete with others.</a:t>
            </a:r>
          </a:p>
          <a:p>
            <a:r>
              <a:rPr lang="en-US" dirty="0"/>
              <a:t>Being three years older than me, he was a great leader who drove our robotics team to victory, but he was also a great mentor who could answer any questions regarding my dreams in engineering.</a:t>
            </a:r>
          </a:p>
          <a:p>
            <a:r>
              <a:rPr lang="en-US" dirty="0"/>
              <a:t>Eventually, Dong Min was the one who brought me into the world of engineering and coding, and I quickly fell in love with these fields.</a:t>
            </a:r>
          </a:p>
          <a:p>
            <a:r>
              <a:rPr lang="en-US" dirty="0"/>
              <a:t>To be honest, I ended up just like Dong Min I saw in 2012, someone who loves building crazy stuff and working on his own research. And I am so glad that I fell in love with engineering that early.</a:t>
            </a:r>
          </a:p>
          <a:p>
            <a:r>
              <a:rPr lang="en-US" dirty="0"/>
              <a:t>And really, I don’t think I would’ve come this far without Dong Min. In fact, the whole Orbitron project derived from a conversation I had with </a:t>
            </a:r>
            <a:r>
              <a:rPr lang="en-US" dirty="0" err="1"/>
              <a:t>Dongmin</a:t>
            </a:r>
            <a:r>
              <a:rPr lang="en-US" dirty="0"/>
              <a:t> about possibilities of using spherical wheels in vehicles.</a:t>
            </a:r>
          </a:p>
          <a:p>
            <a:endParaRPr lang="en-US" dirty="0"/>
          </a:p>
          <a:p>
            <a:r>
              <a:rPr lang="en-US" dirty="0"/>
              <a:t>Therefore, I would like to thank Dong Min for being a great friend, mentor, and a leader.</a:t>
            </a:r>
          </a:p>
          <a:p>
            <a:endParaRPr lang="en-US" dirty="0"/>
          </a:p>
          <a:p>
            <a:r>
              <a:rPr lang="en-US" dirty="0"/>
              <a:t>Following all these acknowledgements, now I would like to close my presentation, “Intuitive Control Algorithm Development of 4WIS/4WID Using a SpaceMouse”, in memory of Dong Min Lee.</a:t>
            </a:r>
          </a:p>
          <a:p>
            <a:endParaRPr lang="en-US" dirty="0"/>
          </a:p>
          <a:p>
            <a:r>
              <a:rPr lang="en-US" b="1" i="1" dirty="0"/>
              <a:t>[CLICK]</a:t>
            </a:r>
            <a:r>
              <a:rPr lang="en-US" dirty="0"/>
              <a:t> Thank you.</a:t>
            </a:r>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31</a:t>
            </a:fld>
            <a:endParaRPr lang="ko-KR" altLang="en-US"/>
          </a:p>
        </p:txBody>
      </p:sp>
    </p:spTree>
    <p:extLst>
      <p:ext uri="{BB962C8B-B14F-4D97-AF65-F5344CB8AC3E}">
        <p14:creationId xmlns:p14="http://schemas.microsoft.com/office/powerpoint/2010/main" val="200448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there are already lots of omnidirectional wheels or steering systems that are used in modern industry. </a:t>
            </a:r>
          </a:p>
          <a:p>
            <a:r>
              <a:rPr lang="en-US" b="0" dirty="0"/>
              <a:t>I am going to go over a few related works so it gives you a better understanding of the problem statement.</a:t>
            </a:r>
          </a:p>
          <a:p>
            <a:endParaRPr lang="en-US" b="1" dirty="0"/>
          </a:p>
          <a:p>
            <a:r>
              <a:rPr lang="en-US" b="1" dirty="0"/>
              <a:t>First one is the Mecanum wheels, which are actually pretty common. Even our pre-engineering center has one for our robotics team.</a:t>
            </a:r>
          </a:p>
          <a:p>
            <a:r>
              <a:rPr lang="en-US" b="1" dirty="0"/>
              <a:t>In fact, I actually brought one here to show you how it looks like.</a:t>
            </a:r>
          </a:p>
          <a:p>
            <a:endParaRPr lang="en-US" dirty="0"/>
          </a:p>
          <a:p>
            <a:r>
              <a:rPr lang="en-US" dirty="0"/>
              <a:t>Mecanum wheels, also known as omni wheels or </a:t>
            </a:r>
            <a:r>
              <a:rPr lang="en-US" dirty="0" err="1"/>
              <a:t>ilon</a:t>
            </a:r>
            <a:r>
              <a:rPr lang="en-US" dirty="0"/>
              <a:t> wheels, consists of a hub with rollers oriented 45 degrees to the axis of rotation. These are widely used in industrial machines such as forklifts.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advantages these wheels have is that they are fairly inexpensive. They only requires four motors to operate, yet still having the ability to move sideways, forward, or backwards.</a:t>
            </a:r>
          </a:p>
          <a:p>
            <a:endParaRPr lang="en-US" dirty="0"/>
          </a:p>
          <a:p>
            <a:r>
              <a:rPr lang="en-US" dirty="0"/>
              <a:t>If you look at the image above, you can notice that all four wheels are fixed to the vehicle. There’s no need to turn any wheels because we can simply alter the direction of rotation to make this vehicle go crazy.</a:t>
            </a:r>
          </a:p>
          <a:p>
            <a:endParaRPr lang="en-US" dirty="0"/>
          </a:p>
          <a:p>
            <a:r>
              <a:rPr lang="en-US" dirty="0"/>
              <a:t>For example, if front wheels and back wheels rotate in different location, the vehicle can move sideways. </a:t>
            </a:r>
            <a:r>
              <a:rPr lang="en-US" dirty="0" err="1"/>
              <a:t>Similarily</a:t>
            </a:r>
            <a:r>
              <a:rPr lang="en-US" dirty="0"/>
              <a:t>, if left wheels and right wheels rotate in different direction, the vehicle can spin on spot making it easier to go in any direction.</a:t>
            </a:r>
          </a:p>
          <a:p>
            <a:endParaRPr lang="en-US" dirty="0"/>
          </a:p>
          <a:p>
            <a:r>
              <a:rPr lang="en-US" dirty="0"/>
              <a:t>However, as always, there are some drawbacks. Because it’s the different rotating direction that allows the vehicle to move in omni directions, all four wheels always have to touch the surface. This makes it very vulnerable to rough terrains, when it is unlikely that all four wheels will be always in contact with the surface. Additionally, because the wheels consist of rollers, any particles can make them useless. For example, if any dirt or sand gets stuck in between rollers, it will simply immobilize the entire vehicle. This is the reason why they are only being used in indoor warehouses, where the surface is perfectly flat.</a:t>
            </a:r>
          </a:p>
          <a:p>
            <a:endParaRPr lang="en-US" dirty="0"/>
          </a:p>
          <a:p>
            <a:r>
              <a:rPr lang="en-US" b="1" dirty="0"/>
              <a:t>Second project I researched about is the NASA MRV, or Modular Robotic Vehicle. NASA worked on this project 2 years ago so they could apply in future mars rovers.</a:t>
            </a:r>
          </a:p>
          <a:p>
            <a:endParaRPr lang="en-US" b="1" dirty="0"/>
          </a:p>
          <a:p>
            <a:r>
              <a:rPr lang="en-US" dirty="0"/>
              <a:t>The interesting thing about this project is that they used the same steering mechanism I used in this project. Before I talk about pros and cons for this project, I will show you a short video that shows how beautiful this steering mechanism is capable of.</a:t>
            </a:r>
          </a:p>
          <a:p>
            <a:r>
              <a:rPr lang="en-US" dirty="0"/>
              <a:t>[SHOW VIDEO]</a:t>
            </a:r>
          </a:p>
          <a:p>
            <a:endParaRPr lang="en-US" dirty="0"/>
          </a:p>
          <a:p>
            <a:r>
              <a:rPr lang="en-US" dirty="0"/>
              <a:t>As you can see, the highlight for NASA MRV is its versatile motions and high maneuverability. While mecanum wheels are like omnidirectional in one dimension, this is the literal definition of omni direction: being able to move in ANY direction.</a:t>
            </a:r>
          </a:p>
          <a:p>
            <a:r>
              <a:rPr lang="en-US" dirty="0"/>
              <a:t>However, there are also setbacks. Some of you might have noticed how they are controlling the vehicle. They are using a steering wheel along with a joystick for their vehicle. </a:t>
            </a:r>
          </a:p>
          <a:p>
            <a:r>
              <a:rPr lang="en-US" dirty="0"/>
              <a:t>As they directly mentioned in their article, this way of controlling is not very intuitive and often confuses the users. Therefore, these are not very effective for common uses.</a:t>
            </a:r>
          </a:p>
          <a:p>
            <a:endParaRPr lang="en-US" dirty="0"/>
          </a:p>
          <a:p>
            <a:r>
              <a:rPr lang="en-US" dirty="0"/>
              <a:t>Lastly, here’s my project. Orbitron and the controlling algorithm I developed. This will be the project I’m going to talk about, and it is capable of versatile motions and high maneuverability just like the NASA MRV, but also intuitive to control.</a:t>
            </a:r>
          </a:p>
          <a:p>
            <a:r>
              <a:rPr lang="en-US" dirty="0"/>
              <a:t>But, it</a:t>
            </a:r>
          </a:p>
          <a:p>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3</a:t>
            </a:fld>
            <a:endParaRPr lang="ko-KR" altLang="en-US"/>
          </a:p>
        </p:txBody>
      </p:sp>
    </p:spTree>
    <p:extLst>
      <p:ext uri="{BB962C8B-B14F-4D97-AF65-F5344CB8AC3E}">
        <p14:creationId xmlns:p14="http://schemas.microsoft.com/office/powerpoint/2010/main" val="3969765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1:27</a:t>
            </a:r>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4</a:t>
            </a:fld>
            <a:endParaRPr lang="ko-KR" altLang="en-US"/>
          </a:p>
        </p:txBody>
      </p:sp>
    </p:spTree>
    <p:extLst>
      <p:ext uri="{BB962C8B-B14F-4D97-AF65-F5344CB8AC3E}">
        <p14:creationId xmlns:p14="http://schemas.microsoft.com/office/powerpoint/2010/main" val="167748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 you can see, the highlight for NASA MRV is its versatile motions and high maneuverability. While mecanum wheels are like omnidirectional in one dimension, this is the literal definition of omni direction: being able to move in ANY direction.</a:t>
            </a:r>
          </a:p>
          <a:p>
            <a:r>
              <a:rPr lang="en-US" dirty="0"/>
              <a:t>However, there are also setbacks. Some of you might have noticed how they are controlling the vehicle. They are using a steering wheel along with a joystick for their vehicle. </a:t>
            </a:r>
          </a:p>
          <a:p>
            <a:r>
              <a:rPr lang="en-US" dirty="0"/>
              <a:t>As they directly mentioned in their article, this way of controlling is not very intuitive and often confuses the users. Therefore, these are not very effective for common uses.</a:t>
            </a:r>
          </a:p>
          <a:p>
            <a:endParaRPr lang="en-US" dirty="0"/>
          </a:p>
          <a:p>
            <a:r>
              <a:rPr lang="en-US" dirty="0"/>
              <a:t>Lastly, here’s my project. Orbitron and the controlling algorithm I developed. This will be the project I’m going to talk about, and it is capable of versatile motions and high maneuverability just like the NASA MRV, but also intuitive to control.</a:t>
            </a:r>
          </a:p>
          <a:p>
            <a:endParaRPr lang="en-US" dirty="0"/>
          </a:p>
          <a:p>
            <a:r>
              <a:rPr lang="en-US" dirty="0"/>
              <a:t>The setback for my project would be its price. </a:t>
            </a:r>
          </a:p>
          <a:p>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5</a:t>
            </a:fld>
            <a:endParaRPr lang="ko-KR" altLang="en-US"/>
          </a:p>
        </p:txBody>
      </p:sp>
    </p:spTree>
    <p:extLst>
      <p:ext uri="{BB962C8B-B14F-4D97-AF65-F5344CB8AC3E}">
        <p14:creationId xmlns:p14="http://schemas.microsoft.com/office/powerpoint/2010/main" val="2470746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problem statement for my research.</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Four wheel independent driving and steering mechanism, Controlling two parameters, direction and speed, for each wheel results in eight parameters in need of simultaneous control.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really, I have gone through this, and it's really hard.</a:t>
            </a:r>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6</a:t>
            </a:fld>
            <a:endParaRPr lang="ko-KR" altLang="en-US"/>
          </a:p>
        </p:txBody>
      </p:sp>
    </p:spTree>
    <p:extLst>
      <p:ext uri="{BB962C8B-B14F-4D97-AF65-F5344CB8AC3E}">
        <p14:creationId xmlns:p14="http://schemas.microsoft.com/office/powerpoint/2010/main" val="313421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beginning, when I was building the prototype, I developed a </a:t>
            </a:r>
            <a:r>
              <a:rPr lang="en-US" sz="1200"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window forms application to test my vehicle and make sure all components were working properly.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had one window that is responsible for connecting the prototype and my laptop, and the other window was used for sending signals to control the vehicle.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assigned each arrow key for each direction, and the program would send a single character to the vehicle.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those of you who are experienced in programming, you know how inefficient this is. Basically, I was the master of hard coding at this point.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Fortunately, the program were kind to me and they all worked properly. However, the problem was that it could only move like an ordinary vehicle.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could move forwards, backwards, and turn, but it was meaningless because it couldn’t take advantage of a specific steering mechanism I used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7</a:t>
            </a:fld>
            <a:endParaRPr lang="ko-KR" altLang="en-US"/>
          </a:p>
        </p:txBody>
      </p:sp>
    </p:spTree>
    <p:extLst>
      <p:ext uri="{BB962C8B-B14F-4D97-AF65-F5344CB8AC3E}">
        <p14:creationId xmlns:p14="http://schemas.microsoft.com/office/powerpoint/2010/main" val="2714166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i="1" u="sng" kern="1200" dirty="0">
                <a:solidFill>
                  <a:schemeClr val="tx1"/>
                </a:solidFill>
                <a:effectLst/>
                <a:latin typeface="+mn-lt"/>
                <a:ea typeface="+mn-ea"/>
                <a:cs typeface="+mn-cs"/>
              </a:rPr>
              <a:t>[SPEAK SLOW]</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back to our problem statement.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heard about such a hard times I had to go through, neither a keyboard nor a joystick, , can fully convey the motions that 4WIS/4WID is capable of.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because it cannot convey the direction, rotation and speed simultaneously. In case of the keyboard, like the program I built, it can send a finite pre- determined direction and speed assigned to each key.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keys could be assigned to a variety of direction, rotation and speed combination, approximating continuous control. However, the position of the keys would not be intuitive which will hamper timely response. Using two joysticks could be a solution where one is dedicated to the direction and speed, and the other one is dedicated to rotation. However, this would require two hands and making the control more complex and confusing for the user. </a:t>
            </a:r>
            <a:endParaRPr lang="en-US" dirty="0"/>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8</a:t>
            </a:fld>
            <a:endParaRPr lang="ko-KR" altLang="en-US"/>
          </a:p>
        </p:txBody>
      </p:sp>
    </p:spTree>
    <p:extLst>
      <p:ext uri="{BB962C8B-B14F-4D97-AF65-F5344CB8AC3E}">
        <p14:creationId xmlns:p14="http://schemas.microsoft.com/office/powerpoint/2010/main" val="3077241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objectives for my research.</a:t>
            </a:r>
          </a:p>
          <a:p>
            <a:endParaRPr lang="en-US" dirty="0"/>
          </a:p>
          <a:p>
            <a:r>
              <a:rPr lang="en-US" dirty="0"/>
              <a:t>First, we would need to find a controller that can easily convey the driver’s intention. And we know that keyboard is definitely not the one to use for this project.</a:t>
            </a:r>
          </a:p>
          <a:p>
            <a:endParaRPr lang="en-US" dirty="0"/>
          </a:p>
          <a:p>
            <a:r>
              <a:rPr lang="en-US" dirty="0"/>
              <a:t>Secondly, the algorithm we develop will need to understand the driver’s intention and control all four wheels in a cooperative manner By cooperative manner, I mean that we need to prevent from each wheel conflicting each other.</a:t>
            </a:r>
          </a:p>
          <a:p>
            <a:r>
              <a:rPr lang="en-US" dirty="0"/>
              <a:t>For example, when one wheel is going forward and other three wheels are going backward, we know we’re not in the best situation here.</a:t>
            </a:r>
          </a:p>
          <a:p>
            <a:endParaRPr lang="en-US" dirty="0"/>
          </a:p>
          <a:p>
            <a:r>
              <a:rPr lang="en-US" dirty="0"/>
              <a:t>If all of these goals are achieved, this will allow for an intuitive maneuver through spaces that are difficult to navigate in conventional two-wheel steering vehicles.</a:t>
            </a:r>
          </a:p>
          <a:p>
            <a:endParaRPr lang="en-US" dirty="0"/>
          </a:p>
          <a:p>
            <a:endParaRPr lang="en-US" dirty="0"/>
          </a:p>
        </p:txBody>
      </p:sp>
      <p:sp>
        <p:nvSpPr>
          <p:cNvPr id="4" name="Slide Number Placeholder 3"/>
          <p:cNvSpPr>
            <a:spLocks noGrp="1"/>
          </p:cNvSpPr>
          <p:nvPr>
            <p:ph type="sldNum" sz="quarter" idx="5"/>
          </p:nvPr>
        </p:nvSpPr>
        <p:spPr/>
        <p:txBody>
          <a:bodyPr/>
          <a:lstStyle/>
          <a:p>
            <a:fld id="{253A4C6C-3E16-4492-B7B2-8D46C6F4A94D}" type="slidenum">
              <a:rPr lang="ko-KR" altLang="en-US" smtClean="0"/>
              <a:t>9</a:t>
            </a:fld>
            <a:endParaRPr lang="ko-KR" altLang="en-US"/>
          </a:p>
        </p:txBody>
      </p:sp>
    </p:spTree>
    <p:extLst>
      <p:ext uri="{BB962C8B-B14F-4D97-AF65-F5344CB8AC3E}">
        <p14:creationId xmlns:p14="http://schemas.microsoft.com/office/powerpoint/2010/main" val="100931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226512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3921954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285126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4091541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3785560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235430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378775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194851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193416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2101748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t>2019. 4. 16.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4065472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51A05-FE79-4763-A84F-D4FE701A9E82}" type="datetimeFigureOut">
              <a:rPr lang="ko-KR" altLang="en-US" smtClean="0"/>
              <a:t>2019. 4. 16.</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91216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jpeg"/><Relationship Id="rId7"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5.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jpe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hyperlink" Target="https://www.youtube.com/watch?v=OEcx30Wmo7o" TargetMode="Externa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hyperlink" Target="https://www.youtube.com/watch?v=OEcx30Wmo7o" TargetMode="Externa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0000">
              <a:srgbClr val="7A788D"/>
            </a:gs>
            <a:gs pos="50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669894" y="1968262"/>
            <a:ext cx="6852211" cy="1128963"/>
          </a:xfrm>
          <a:prstGeom prst="rect">
            <a:avLst/>
          </a:prstGeom>
        </p:spPr>
        <p:txBody>
          <a:bodyPr wrap="square">
            <a:spAutoFit/>
          </a:bodyPr>
          <a:lstStyle/>
          <a:p>
            <a:pPr algn="ctr">
              <a:lnSpc>
                <a:spcPct val="150000"/>
              </a:lnSpc>
            </a:pPr>
            <a:r>
              <a:rPr lang="en-US" altLang="ko-KR" sz="2400" b="1" dirty="0">
                <a:solidFill>
                  <a:prstClr val="white"/>
                </a:solidFill>
              </a:rPr>
              <a:t>Intuitive Control Algorithm Development of 4WIS/4WID Using a SpaceMouse</a:t>
            </a:r>
          </a:p>
        </p:txBody>
      </p:sp>
      <p:sp>
        <p:nvSpPr>
          <p:cNvPr id="3" name="직사각형 2"/>
          <p:cNvSpPr/>
          <p:nvPr/>
        </p:nvSpPr>
        <p:spPr>
          <a:xfrm>
            <a:off x="2669895" y="1625600"/>
            <a:ext cx="6982105" cy="1814286"/>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669894" y="3439886"/>
            <a:ext cx="6982105" cy="181428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lumMod val="75000"/>
                    <a:lumOff val="25000"/>
                  </a:schemeClr>
                </a:solidFill>
                <a:latin typeface="+mj-ea"/>
                <a:ea typeface="+mj-ea"/>
              </a:rPr>
              <a:t>Kent School Guild Presentation</a:t>
            </a:r>
          </a:p>
          <a:p>
            <a:pPr algn="ctr"/>
            <a:r>
              <a:rPr lang="en-US" altLang="ko-KR" sz="2000" b="1" dirty="0">
                <a:solidFill>
                  <a:schemeClr val="tx1">
                    <a:lumMod val="75000"/>
                    <a:lumOff val="25000"/>
                  </a:schemeClr>
                </a:solidFill>
                <a:latin typeface="+mj-ea"/>
                <a:ea typeface="+mj-ea"/>
              </a:rPr>
              <a:t>Tyler (</a:t>
            </a:r>
            <a:r>
              <a:rPr lang="en-US" altLang="ko-KR" sz="2000" b="1" dirty="0" err="1">
                <a:solidFill>
                  <a:schemeClr val="tx1">
                    <a:lumMod val="75000"/>
                    <a:lumOff val="25000"/>
                  </a:schemeClr>
                </a:solidFill>
                <a:latin typeface="+mj-ea"/>
                <a:ea typeface="+mj-ea"/>
              </a:rPr>
              <a:t>Taewook</a:t>
            </a:r>
            <a:r>
              <a:rPr lang="en-US" altLang="ko-KR" sz="2000" b="1" dirty="0">
                <a:solidFill>
                  <a:schemeClr val="tx1">
                    <a:lumMod val="75000"/>
                    <a:lumOff val="25000"/>
                  </a:schemeClr>
                </a:solidFill>
                <a:latin typeface="+mj-ea"/>
                <a:ea typeface="+mj-ea"/>
              </a:rPr>
              <a:t>) Kim ’20</a:t>
            </a:r>
          </a:p>
          <a:p>
            <a:pPr algn="ctr"/>
            <a:endParaRPr lang="en-US" altLang="ko-KR" sz="2000" b="1" dirty="0">
              <a:solidFill>
                <a:schemeClr val="tx1">
                  <a:lumMod val="75000"/>
                  <a:lumOff val="25000"/>
                </a:schemeClr>
              </a:solidFill>
              <a:latin typeface="+mj-ea"/>
              <a:ea typeface="+mj-ea"/>
            </a:endParaRPr>
          </a:p>
          <a:p>
            <a:pPr algn="ctr"/>
            <a:r>
              <a:rPr lang="en-US" altLang="ko-KR" sz="2000" b="1" dirty="0">
                <a:solidFill>
                  <a:schemeClr val="tx1">
                    <a:lumMod val="75000"/>
                    <a:lumOff val="25000"/>
                  </a:schemeClr>
                </a:solidFill>
                <a:latin typeface="+mj-ea"/>
                <a:ea typeface="+mj-ea"/>
              </a:rPr>
              <a:t>2019.04.16</a:t>
            </a:r>
            <a:r>
              <a:rPr lang="en-US" b="1" dirty="0"/>
              <a:t>🎗️</a:t>
            </a:r>
            <a:endParaRPr lang="ko-KR" altLang="en-US" sz="2000" b="1"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39106066"/>
      </p:ext>
    </p:extLst>
  </p:cSld>
  <p:clrMapOvr>
    <a:masterClrMapping/>
  </p:clrMapOvr>
  <mc:AlternateContent xmlns:mc="http://schemas.openxmlformats.org/markup-compatibility/2006" xmlns:p14="http://schemas.microsoft.com/office/powerpoint/2010/main">
    <mc:Choice Requires="p14">
      <p:transition spd="med" p14:dur="700" advTm="1853">
        <p:fade/>
      </p:transition>
    </mc:Choice>
    <mc:Fallback xmlns="">
      <p:transition spd="med" advTm="185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Controller - SpaceMouse</a:t>
            </a:r>
          </a:p>
        </p:txBody>
      </p:sp>
      <p:pic>
        <p:nvPicPr>
          <p:cNvPr id="4" name="Picture 3">
            <a:extLst>
              <a:ext uri="{FF2B5EF4-FFF2-40B4-BE49-F238E27FC236}">
                <a16:creationId xmlns:a16="http://schemas.microsoft.com/office/drawing/2014/main" id="{8307BC7D-EE7A-844E-BA06-F96512A70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982" y="876157"/>
            <a:ext cx="5992043" cy="5992043"/>
          </a:xfrm>
          <a:prstGeom prst="rect">
            <a:avLst/>
          </a:prstGeom>
        </p:spPr>
      </p:pic>
      <p:grpSp>
        <p:nvGrpSpPr>
          <p:cNvPr id="2" name="Group 1">
            <a:extLst>
              <a:ext uri="{FF2B5EF4-FFF2-40B4-BE49-F238E27FC236}">
                <a16:creationId xmlns:a16="http://schemas.microsoft.com/office/drawing/2014/main" id="{58153805-E861-7245-95D8-3C7AD5F07061}"/>
              </a:ext>
            </a:extLst>
          </p:cNvPr>
          <p:cNvGrpSpPr/>
          <p:nvPr/>
        </p:nvGrpSpPr>
        <p:grpSpPr>
          <a:xfrm>
            <a:off x="5197472" y="1218431"/>
            <a:ext cx="6873733" cy="5307496"/>
            <a:chOff x="5197472" y="1218431"/>
            <a:chExt cx="6873733" cy="5307496"/>
          </a:xfrm>
        </p:grpSpPr>
        <p:pic>
          <p:nvPicPr>
            <p:cNvPr id="39" name="Picture 38">
              <a:extLst>
                <a:ext uri="{FF2B5EF4-FFF2-40B4-BE49-F238E27FC236}">
                  <a16:creationId xmlns:a16="http://schemas.microsoft.com/office/drawing/2014/main" id="{2A6AAD78-66D6-D04C-904E-11850A3BC8B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392129" y="1658321"/>
              <a:ext cx="3145743" cy="4427716"/>
            </a:xfrm>
            <a:prstGeom prst="rect">
              <a:avLst/>
            </a:prstGeom>
          </p:spPr>
        </p:pic>
        <p:pic>
          <p:nvPicPr>
            <p:cNvPr id="6" name="Picture 5">
              <a:extLst>
                <a:ext uri="{FF2B5EF4-FFF2-40B4-BE49-F238E27FC236}">
                  <a16:creationId xmlns:a16="http://schemas.microsoft.com/office/drawing/2014/main" id="{7A9240C8-ED56-A94F-8CA0-94E7F6EC3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2528" y="1972145"/>
              <a:ext cx="3338677" cy="3800068"/>
            </a:xfrm>
            <a:prstGeom prst="rect">
              <a:avLst/>
            </a:prstGeom>
          </p:spPr>
        </p:pic>
        <p:cxnSp>
          <p:nvCxnSpPr>
            <p:cNvPr id="40" name="Straight Connector 39">
              <a:extLst>
                <a:ext uri="{FF2B5EF4-FFF2-40B4-BE49-F238E27FC236}">
                  <a16:creationId xmlns:a16="http://schemas.microsoft.com/office/drawing/2014/main" id="{0670F71A-5167-F546-820A-864F3F928634}"/>
                </a:ext>
              </a:extLst>
            </p:cNvPr>
            <p:cNvCxnSpPr>
              <a:cxnSpLocks/>
            </p:cNvCxnSpPr>
            <p:nvPr/>
          </p:nvCxnSpPr>
          <p:spPr>
            <a:xfrm>
              <a:off x="5197472" y="1218431"/>
              <a:ext cx="0" cy="5307496"/>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434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3.33333E-6 L -0.28346 0.00417 " pathEditMode="relative" rAng="0" ptsTypes="AA">
                                      <p:cBhvr>
                                        <p:cTn id="6" dur="1000" fill="hold"/>
                                        <p:tgtEl>
                                          <p:spTgt spid="4"/>
                                        </p:tgtEl>
                                        <p:attrNameLst>
                                          <p:attrName>ppt_x</p:attrName>
                                          <p:attrName>ppt_y</p:attrName>
                                        </p:attrNameLst>
                                      </p:cBhvr>
                                      <p:rCtr x="-14180" y="208"/>
                                    </p:animMotion>
                                  </p:childTnLst>
                                </p:cTn>
                              </p:par>
                              <p:par>
                                <p:cTn id="7" presetID="37"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900" decel="100000" fill="hold"/>
                                        <p:tgtEl>
                                          <p:spTgt spid="2"/>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Prototype - Orbitron</a:t>
            </a:r>
          </a:p>
        </p:txBody>
      </p:sp>
      <p:pic>
        <p:nvPicPr>
          <p:cNvPr id="7" name="Picture 6">
            <a:extLst>
              <a:ext uri="{FF2B5EF4-FFF2-40B4-BE49-F238E27FC236}">
                <a16:creationId xmlns:a16="http://schemas.microsoft.com/office/drawing/2014/main" id="{1ABD1429-9AD4-1E41-8B58-EB8998053C67}"/>
              </a:ext>
            </a:extLst>
          </p:cNvPr>
          <p:cNvPicPr>
            <a:picLocks noChangeAspect="1"/>
          </p:cNvPicPr>
          <p:nvPr/>
        </p:nvPicPr>
        <p:blipFill rotWithShape="1">
          <a:blip r:embed="rId3">
            <a:extLst>
              <a:ext uri="{28A0092B-C50C-407E-A947-70E740481C1C}">
                <a14:useLocalDpi xmlns:a14="http://schemas.microsoft.com/office/drawing/2010/main" val="0"/>
              </a:ext>
            </a:extLst>
          </a:blip>
          <a:srcRect l="16107" t="26796" r="17060" b="13376"/>
          <a:stretch/>
        </p:blipFill>
        <p:spPr>
          <a:xfrm>
            <a:off x="247576" y="1531040"/>
            <a:ext cx="4759437" cy="3195485"/>
          </a:xfrm>
          <a:prstGeom prst="rect">
            <a:avLst/>
          </a:prstGeom>
        </p:spPr>
      </p:pic>
      <p:pic>
        <p:nvPicPr>
          <p:cNvPr id="13" name="Picture 12">
            <a:extLst>
              <a:ext uri="{FF2B5EF4-FFF2-40B4-BE49-F238E27FC236}">
                <a16:creationId xmlns:a16="http://schemas.microsoft.com/office/drawing/2014/main" id="{9CE36201-3F2D-D949-AED6-68C428BBA0D6}"/>
              </a:ext>
            </a:extLst>
          </p:cNvPr>
          <p:cNvPicPr>
            <a:picLocks noChangeAspect="1"/>
          </p:cNvPicPr>
          <p:nvPr/>
        </p:nvPicPr>
        <p:blipFill rotWithShape="1">
          <a:blip r:embed="rId4">
            <a:extLst>
              <a:ext uri="{28A0092B-C50C-407E-A947-70E740481C1C}">
                <a14:useLocalDpi xmlns:a14="http://schemas.microsoft.com/office/drawing/2010/main" val="0"/>
              </a:ext>
            </a:extLst>
          </a:blip>
          <a:srcRect t="13040" b="14075"/>
          <a:stretch/>
        </p:blipFill>
        <p:spPr>
          <a:xfrm flipH="1">
            <a:off x="5277732" y="3120013"/>
            <a:ext cx="3306294" cy="3213024"/>
          </a:xfrm>
          <a:prstGeom prst="rect">
            <a:avLst/>
          </a:prstGeom>
        </p:spPr>
      </p:pic>
      <p:sp>
        <p:nvSpPr>
          <p:cNvPr id="14" name="직사각형 47">
            <a:extLst>
              <a:ext uri="{FF2B5EF4-FFF2-40B4-BE49-F238E27FC236}">
                <a16:creationId xmlns:a16="http://schemas.microsoft.com/office/drawing/2014/main" id="{660D7EC8-0348-FF4F-BF99-562E3A8327A3}"/>
              </a:ext>
            </a:extLst>
          </p:cNvPr>
          <p:cNvSpPr/>
          <p:nvPr/>
        </p:nvSpPr>
        <p:spPr>
          <a:xfrm>
            <a:off x="5007013" y="1438496"/>
            <a:ext cx="6663877" cy="189141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600" dirty="0">
                <a:solidFill>
                  <a:srgbClr val="6A4F4A"/>
                </a:solidFill>
                <a:latin typeface="+mn-ea"/>
              </a:rPr>
              <a:t>Built in Kent School Pre-Engineering Center</a:t>
            </a:r>
          </a:p>
          <a:p>
            <a:pPr marL="742950" lvl="1" indent="-285750">
              <a:lnSpc>
                <a:spcPct val="150000"/>
              </a:lnSpc>
              <a:buFont typeface="Arial" panose="020B0604020202020204" pitchFamily="34" charset="0"/>
              <a:buChar char="•"/>
            </a:pPr>
            <a:r>
              <a:rPr lang="en-US" altLang="ko-KR" sz="1600" dirty="0">
                <a:solidFill>
                  <a:srgbClr val="6A4F4A"/>
                </a:solidFill>
                <a:latin typeface="+mn-ea"/>
              </a:rPr>
              <a:t>2018.03.02 ~ 2018.09.05</a:t>
            </a:r>
          </a:p>
          <a:p>
            <a:pPr marL="285750" indent="-285750">
              <a:lnSpc>
                <a:spcPct val="150000"/>
              </a:lnSpc>
              <a:buFont typeface="Arial" panose="020B0604020202020204" pitchFamily="34" charset="0"/>
              <a:buChar char="•"/>
            </a:pPr>
            <a:r>
              <a:rPr lang="en-US" altLang="ko-KR" sz="1600" dirty="0">
                <a:solidFill>
                  <a:srgbClr val="6A4F4A"/>
                </a:solidFill>
                <a:latin typeface="+mn-ea"/>
              </a:rPr>
              <a:t>Replicates the 4WIS/4WID steering mechanism using a servo motor and a DC motor for each wheel.</a:t>
            </a:r>
          </a:p>
          <a:p>
            <a:pPr marL="285750" indent="-285750">
              <a:lnSpc>
                <a:spcPct val="150000"/>
              </a:lnSpc>
              <a:buFont typeface="Arial" panose="020B0604020202020204" pitchFamily="34" charset="0"/>
              <a:buChar char="•"/>
            </a:pPr>
            <a:endParaRPr lang="en-US" altLang="ko-KR" sz="1600" dirty="0">
              <a:solidFill>
                <a:srgbClr val="6A4F4A"/>
              </a:solidFill>
              <a:latin typeface="+mn-ea"/>
            </a:endParaRPr>
          </a:p>
        </p:txBody>
      </p:sp>
      <p:cxnSp>
        <p:nvCxnSpPr>
          <p:cNvPr id="15" name="Straight Arrow Connector 14">
            <a:extLst>
              <a:ext uri="{FF2B5EF4-FFF2-40B4-BE49-F238E27FC236}">
                <a16:creationId xmlns:a16="http://schemas.microsoft.com/office/drawing/2014/main" id="{B8A03ECA-1D00-6240-A581-3B91C514D3BC}"/>
              </a:ext>
            </a:extLst>
          </p:cNvPr>
          <p:cNvCxnSpPr>
            <a:cxnSpLocks/>
          </p:cNvCxnSpPr>
          <p:nvPr/>
        </p:nvCxnSpPr>
        <p:spPr>
          <a:xfrm flipV="1">
            <a:off x="6421185" y="3329911"/>
            <a:ext cx="2644157" cy="470855"/>
          </a:xfrm>
          <a:prstGeom prst="straightConnector1">
            <a:avLst/>
          </a:prstGeom>
          <a:ln w="4762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77BDEB-89D9-804B-BF22-A789791D8819}"/>
              </a:ext>
            </a:extLst>
          </p:cNvPr>
          <p:cNvCxnSpPr>
            <a:cxnSpLocks/>
          </p:cNvCxnSpPr>
          <p:nvPr/>
        </p:nvCxnSpPr>
        <p:spPr>
          <a:xfrm flipV="1">
            <a:off x="8279345" y="4831474"/>
            <a:ext cx="785997" cy="490520"/>
          </a:xfrm>
          <a:prstGeom prst="straightConnector1">
            <a:avLst/>
          </a:prstGeom>
          <a:ln w="4762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47">
            <a:extLst>
              <a:ext uri="{FF2B5EF4-FFF2-40B4-BE49-F238E27FC236}">
                <a16:creationId xmlns:a16="http://schemas.microsoft.com/office/drawing/2014/main" id="{1C5966A9-72C1-B84F-A4BC-FB47C0ADDA1A}"/>
              </a:ext>
            </a:extLst>
          </p:cNvPr>
          <p:cNvSpPr/>
          <p:nvPr/>
        </p:nvSpPr>
        <p:spPr>
          <a:xfrm>
            <a:off x="8753671" y="4636856"/>
            <a:ext cx="2917219" cy="373820"/>
          </a:xfrm>
          <a:prstGeom prst="rect">
            <a:avLst/>
          </a:prstGeom>
        </p:spPr>
        <p:txBody>
          <a:bodyPr wrap="square">
            <a:spAutoFit/>
          </a:bodyPr>
          <a:lstStyle/>
          <a:p>
            <a:pPr algn="ctr">
              <a:lnSpc>
                <a:spcPct val="150000"/>
              </a:lnSpc>
            </a:pPr>
            <a:r>
              <a:rPr lang="en-US" altLang="ko-KR" sz="1400" dirty="0">
                <a:solidFill>
                  <a:srgbClr val="6A4F4A"/>
                </a:solidFill>
                <a:latin typeface="+mn-ea"/>
              </a:rPr>
              <a:t>170-RPM Econ Gear Motor </a:t>
            </a:r>
          </a:p>
        </p:txBody>
      </p:sp>
      <p:sp>
        <p:nvSpPr>
          <p:cNvPr id="20" name="직사각형 47">
            <a:extLst>
              <a:ext uri="{FF2B5EF4-FFF2-40B4-BE49-F238E27FC236}">
                <a16:creationId xmlns:a16="http://schemas.microsoft.com/office/drawing/2014/main" id="{0C63CD03-B49B-B349-9BEE-B9BE46990E53}"/>
              </a:ext>
            </a:extLst>
          </p:cNvPr>
          <p:cNvSpPr/>
          <p:nvPr/>
        </p:nvSpPr>
        <p:spPr>
          <a:xfrm>
            <a:off x="8753671" y="3128782"/>
            <a:ext cx="2917219" cy="373820"/>
          </a:xfrm>
          <a:prstGeom prst="rect">
            <a:avLst/>
          </a:prstGeom>
        </p:spPr>
        <p:txBody>
          <a:bodyPr wrap="square">
            <a:spAutoFit/>
          </a:bodyPr>
          <a:lstStyle/>
          <a:p>
            <a:pPr algn="ctr">
              <a:lnSpc>
                <a:spcPct val="150000"/>
              </a:lnSpc>
            </a:pPr>
            <a:r>
              <a:rPr lang="en-US" altLang="ko-KR" sz="1400" dirty="0">
                <a:solidFill>
                  <a:srgbClr val="6A4F4A"/>
                </a:solidFill>
                <a:latin typeface="+mn-ea"/>
              </a:rPr>
              <a:t>TM-785HB Winch Servo </a:t>
            </a:r>
          </a:p>
        </p:txBody>
      </p:sp>
      <p:sp>
        <p:nvSpPr>
          <p:cNvPr id="21" name="직사각형 47">
            <a:extLst>
              <a:ext uri="{FF2B5EF4-FFF2-40B4-BE49-F238E27FC236}">
                <a16:creationId xmlns:a16="http://schemas.microsoft.com/office/drawing/2014/main" id="{72B94BF7-9C98-654D-AD7B-CC447ED3F672}"/>
              </a:ext>
            </a:extLst>
          </p:cNvPr>
          <p:cNvSpPr/>
          <p:nvPr/>
        </p:nvSpPr>
        <p:spPr>
          <a:xfrm>
            <a:off x="9274781" y="3449907"/>
            <a:ext cx="2917219" cy="373820"/>
          </a:xfrm>
          <a:prstGeom prst="rect">
            <a:avLst/>
          </a:prstGeom>
        </p:spPr>
        <p:txBody>
          <a:bodyPr wrap="square">
            <a:spAutoFit/>
          </a:bodyPr>
          <a:lstStyle/>
          <a:p>
            <a:pPr>
              <a:lnSpc>
                <a:spcPct val="150000"/>
              </a:lnSpc>
            </a:pPr>
            <a:r>
              <a:rPr lang="en-US" altLang="ko-KR" sz="1400" dirty="0">
                <a:solidFill>
                  <a:srgbClr val="6A4F4A"/>
                </a:solidFill>
                <a:latin typeface="+mn-ea"/>
              </a:rPr>
              <a:t>- ”Turns” the wheel</a:t>
            </a:r>
          </a:p>
        </p:txBody>
      </p:sp>
      <p:sp>
        <p:nvSpPr>
          <p:cNvPr id="22" name="직사각형 47">
            <a:extLst>
              <a:ext uri="{FF2B5EF4-FFF2-40B4-BE49-F238E27FC236}">
                <a16:creationId xmlns:a16="http://schemas.microsoft.com/office/drawing/2014/main" id="{C969EF21-E623-2140-8FF2-E85CD80A0114}"/>
              </a:ext>
            </a:extLst>
          </p:cNvPr>
          <p:cNvSpPr/>
          <p:nvPr/>
        </p:nvSpPr>
        <p:spPr>
          <a:xfrm>
            <a:off x="9274780" y="4948174"/>
            <a:ext cx="2917219" cy="373820"/>
          </a:xfrm>
          <a:prstGeom prst="rect">
            <a:avLst/>
          </a:prstGeom>
        </p:spPr>
        <p:txBody>
          <a:bodyPr wrap="square">
            <a:spAutoFit/>
          </a:bodyPr>
          <a:lstStyle/>
          <a:p>
            <a:pPr>
              <a:lnSpc>
                <a:spcPct val="150000"/>
              </a:lnSpc>
            </a:pPr>
            <a:r>
              <a:rPr lang="en-US" altLang="ko-KR" sz="1400" dirty="0">
                <a:solidFill>
                  <a:srgbClr val="6A4F4A"/>
                </a:solidFill>
                <a:latin typeface="+mn-ea"/>
              </a:rPr>
              <a:t>- ”Drives” the wheel</a:t>
            </a:r>
          </a:p>
        </p:txBody>
      </p:sp>
    </p:spTree>
    <p:extLst>
      <p:ext uri="{BB962C8B-B14F-4D97-AF65-F5344CB8AC3E}">
        <p14:creationId xmlns:p14="http://schemas.microsoft.com/office/powerpoint/2010/main" val="1637851835"/>
      </p:ext>
    </p:extLst>
  </p:cSld>
  <p:clrMapOvr>
    <a:masterClrMapping/>
  </p:clrMapOvr>
  <mc:AlternateContent xmlns:mc="http://schemas.openxmlformats.org/markup-compatibility/2006" xmlns:p14="http://schemas.microsoft.com/office/powerpoint/2010/main">
    <mc:Choice Requires="p14">
      <p:transition spd="med" p14:dur="700" advTm="50665">
        <p:fade/>
      </p:transition>
    </mc:Choice>
    <mc:Fallback xmlns="">
      <p:transition spd="med" advTm="5066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ECE32C-94BA-8B4E-B3A7-BB5FC1B2B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298" y="1573161"/>
            <a:ext cx="6299198" cy="4724399"/>
          </a:xfrm>
          <a:prstGeom prst="rect">
            <a:avLst/>
          </a:prstGeom>
        </p:spPr>
      </p:pic>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Prototype - Orbitron</a:t>
            </a:r>
          </a:p>
        </p:txBody>
      </p:sp>
      <p:sp>
        <p:nvSpPr>
          <p:cNvPr id="37" name="직사각형 47">
            <a:extLst>
              <a:ext uri="{FF2B5EF4-FFF2-40B4-BE49-F238E27FC236}">
                <a16:creationId xmlns:a16="http://schemas.microsoft.com/office/drawing/2014/main" id="{B3F37950-C6F3-9A45-83B0-3F8228603099}"/>
              </a:ext>
            </a:extLst>
          </p:cNvPr>
          <p:cNvSpPr/>
          <p:nvPr/>
        </p:nvSpPr>
        <p:spPr>
          <a:xfrm>
            <a:off x="9173495" y="3381117"/>
            <a:ext cx="2917219" cy="373820"/>
          </a:xfrm>
          <a:prstGeom prst="rect">
            <a:avLst/>
          </a:prstGeom>
        </p:spPr>
        <p:txBody>
          <a:bodyPr wrap="square">
            <a:spAutoFit/>
          </a:bodyPr>
          <a:lstStyle/>
          <a:p>
            <a:pPr algn="ctr">
              <a:lnSpc>
                <a:spcPct val="150000"/>
              </a:lnSpc>
            </a:pPr>
            <a:r>
              <a:rPr lang="en-US" altLang="ko-KR" sz="1400" b="1" dirty="0">
                <a:solidFill>
                  <a:srgbClr val="6A4F4A"/>
                </a:solidFill>
                <a:latin typeface="+mn-ea"/>
              </a:rPr>
              <a:t>Arduino Mega 2560 Board </a:t>
            </a:r>
          </a:p>
        </p:txBody>
      </p:sp>
      <p:cxnSp>
        <p:nvCxnSpPr>
          <p:cNvPr id="4" name="Straight Arrow Connector 3">
            <a:extLst>
              <a:ext uri="{FF2B5EF4-FFF2-40B4-BE49-F238E27FC236}">
                <a16:creationId xmlns:a16="http://schemas.microsoft.com/office/drawing/2014/main" id="{D460466F-21FB-1545-954D-4D09C64E0A5F}"/>
              </a:ext>
            </a:extLst>
          </p:cNvPr>
          <p:cNvCxnSpPr>
            <a:cxnSpLocks/>
          </p:cNvCxnSpPr>
          <p:nvPr/>
        </p:nvCxnSpPr>
        <p:spPr>
          <a:xfrm flipV="1">
            <a:off x="6023897" y="3568027"/>
            <a:ext cx="3405238" cy="266555"/>
          </a:xfrm>
          <a:prstGeom prst="straightConnector1">
            <a:avLst/>
          </a:prstGeom>
          <a:ln w="4762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BBB9C2E-9116-9344-A2FB-8272573E9D9C}"/>
              </a:ext>
            </a:extLst>
          </p:cNvPr>
          <p:cNvPicPr>
            <a:picLocks noChangeAspect="1"/>
          </p:cNvPicPr>
          <p:nvPr/>
        </p:nvPicPr>
        <p:blipFill rotWithShape="1">
          <a:blip r:embed="rId4">
            <a:extLst>
              <a:ext uri="{28A0092B-C50C-407E-A947-70E740481C1C}">
                <a14:useLocalDpi xmlns:a14="http://schemas.microsoft.com/office/drawing/2010/main" val="0"/>
              </a:ext>
            </a:extLst>
          </a:blip>
          <a:srcRect t="23944" b="23949"/>
          <a:stretch/>
        </p:blipFill>
        <p:spPr>
          <a:xfrm>
            <a:off x="9931631" y="3765559"/>
            <a:ext cx="1285924" cy="893409"/>
          </a:xfrm>
          <a:prstGeom prst="rect">
            <a:avLst/>
          </a:prstGeom>
        </p:spPr>
      </p:pic>
      <p:cxnSp>
        <p:nvCxnSpPr>
          <p:cNvPr id="12" name="Straight Arrow Connector 11">
            <a:extLst>
              <a:ext uri="{FF2B5EF4-FFF2-40B4-BE49-F238E27FC236}">
                <a16:creationId xmlns:a16="http://schemas.microsoft.com/office/drawing/2014/main" id="{4777D035-974C-FD40-84A9-09C263CC83B5}"/>
              </a:ext>
            </a:extLst>
          </p:cNvPr>
          <p:cNvCxnSpPr>
            <a:cxnSpLocks/>
          </p:cNvCxnSpPr>
          <p:nvPr/>
        </p:nvCxnSpPr>
        <p:spPr>
          <a:xfrm flipH="1" flipV="1">
            <a:off x="2726814" y="1780205"/>
            <a:ext cx="2151625" cy="2155156"/>
          </a:xfrm>
          <a:prstGeom prst="straightConnector1">
            <a:avLst/>
          </a:prstGeom>
          <a:ln w="4762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47">
            <a:extLst>
              <a:ext uri="{FF2B5EF4-FFF2-40B4-BE49-F238E27FC236}">
                <a16:creationId xmlns:a16="http://schemas.microsoft.com/office/drawing/2014/main" id="{F80507FD-5AD9-7248-90DA-DD10C322FD0A}"/>
              </a:ext>
            </a:extLst>
          </p:cNvPr>
          <p:cNvSpPr/>
          <p:nvPr/>
        </p:nvSpPr>
        <p:spPr>
          <a:xfrm>
            <a:off x="-42921" y="1426146"/>
            <a:ext cx="2917219" cy="373820"/>
          </a:xfrm>
          <a:prstGeom prst="rect">
            <a:avLst/>
          </a:prstGeom>
        </p:spPr>
        <p:txBody>
          <a:bodyPr wrap="square">
            <a:spAutoFit/>
          </a:bodyPr>
          <a:lstStyle/>
          <a:p>
            <a:pPr algn="ctr">
              <a:lnSpc>
                <a:spcPct val="150000"/>
              </a:lnSpc>
            </a:pPr>
            <a:r>
              <a:rPr lang="en-US" altLang="ko-KR" sz="1400" b="1" dirty="0">
                <a:solidFill>
                  <a:srgbClr val="6A4F4A"/>
                </a:solidFill>
                <a:latin typeface="+mn-ea"/>
              </a:rPr>
              <a:t>Dual Channel DC Motor Driver </a:t>
            </a:r>
          </a:p>
        </p:txBody>
      </p:sp>
      <p:pic>
        <p:nvPicPr>
          <p:cNvPr id="15" name="Picture 14">
            <a:extLst>
              <a:ext uri="{FF2B5EF4-FFF2-40B4-BE49-F238E27FC236}">
                <a16:creationId xmlns:a16="http://schemas.microsoft.com/office/drawing/2014/main" id="{DF4DF261-607B-4C4B-902D-A57E1C20D0FA}"/>
              </a:ext>
            </a:extLst>
          </p:cNvPr>
          <p:cNvPicPr>
            <a:picLocks noChangeAspect="1"/>
          </p:cNvPicPr>
          <p:nvPr/>
        </p:nvPicPr>
        <p:blipFill rotWithShape="1">
          <a:blip r:embed="rId5">
            <a:extLst>
              <a:ext uri="{28A0092B-C50C-407E-A947-70E740481C1C}">
                <a14:useLocalDpi xmlns:a14="http://schemas.microsoft.com/office/drawing/2010/main" val="0"/>
              </a:ext>
            </a:extLst>
          </a:blip>
          <a:srcRect l="13919" t="13441" r="17264" b="16021"/>
          <a:stretch/>
        </p:blipFill>
        <p:spPr>
          <a:xfrm rot="5400000">
            <a:off x="660164" y="1522941"/>
            <a:ext cx="1511048" cy="2065099"/>
          </a:xfrm>
          <a:prstGeom prst="rect">
            <a:avLst/>
          </a:prstGeom>
        </p:spPr>
      </p:pic>
      <p:cxnSp>
        <p:nvCxnSpPr>
          <p:cNvPr id="18" name="Straight Arrow Connector 17">
            <a:extLst>
              <a:ext uri="{FF2B5EF4-FFF2-40B4-BE49-F238E27FC236}">
                <a16:creationId xmlns:a16="http://schemas.microsoft.com/office/drawing/2014/main" id="{B4C41B9D-C45A-6449-81E4-54E29D92B1AF}"/>
              </a:ext>
            </a:extLst>
          </p:cNvPr>
          <p:cNvCxnSpPr>
            <a:cxnSpLocks/>
          </p:cNvCxnSpPr>
          <p:nvPr/>
        </p:nvCxnSpPr>
        <p:spPr>
          <a:xfrm flipV="1">
            <a:off x="5975715" y="1780205"/>
            <a:ext cx="3345265" cy="941710"/>
          </a:xfrm>
          <a:prstGeom prst="straightConnector1">
            <a:avLst/>
          </a:prstGeom>
          <a:ln w="4762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47">
            <a:extLst>
              <a:ext uri="{FF2B5EF4-FFF2-40B4-BE49-F238E27FC236}">
                <a16:creationId xmlns:a16="http://schemas.microsoft.com/office/drawing/2014/main" id="{6E1914D8-8139-1046-8962-15B609C3F9C5}"/>
              </a:ext>
            </a:extLst>
          </p:cNvPr>
          <p:cNvSpPr/>
          <p:nvPr/>
        </p:nvSpPr>
        <p:spPr>
          <a:xfrm>
            <a:off x="9173496" y="1406385"/>
            <a:ext cx="2917219" cy="373820"/>
          </a:xfrm>
          <a:prstGeom prst="rect">
            <a:avLst/>
          </a:prstGeom>
        </p:spPr>
        <p:txBody>
          <a:bodyPr wrap="square">
            <a:spAutoFit/>
          </a:bodyPr>
          <a:lstStyle/>
          <a:p>
            <a:pPr algn="ctr">
              <a:lnSpc>
                <a:spcPct val="150000"/>
              </a:lnSpc>
            </a:pPr>
            <a:r>
              <a:rPr lang="en-US" altLang="ko-KR" sz="1400" b="1" dirty="0">
                <a:solidFill>
                  <a:srgbClr val="6A4F4A"/>
                </a:solidFill>
                <a:latin typeface="+mn-ea"/>
              </a:rPr>
              <a:t>Servo Motor Hub</a:t>
            </a:r>
          </a:p>
        </p:txBody>
      </p:sp>
      <p:pic>
        <p:nvPicPr>
          <p:cNvPr id="21" name="Picture 20">
            <a:extLst>
              <a:ext uri="{FF2B5EF4-FFF2-40B4-BE49-F238E27FC236}">
                <a16:creationId xmlns:a16="http://schemas.microsoft.com/office/drawing/2014/main" id="{9CF39DC6-A00D-A54F-9E00-A68E99EF2C0E}"/>
              </a:ext>
            </a:extLst>
          </p:cNvPr>
          <p:cNvPicPr>
            <a:picLocks noChangeAspect="1"/>
          </p:cNvPicPr>
          <p:nvPr/>
        </p:nvPicPr>
        <p:blipFill rotWithShape="1">
          <a:blip r:embed="rId6">
            <a:extLst>
              <a:ext uri="{28A0092B-C50C-407E-A947-70E740481C1C}">
                <a14:useLocalDpi xmlns:a14="http://schemas.microsoft.com/office/drawing/2010/main" val="0"/>
              </a:ext>
            </a:extLst>
          </a:blip>
          <a:srcRect l="13249" t="19892" r="21969" b="11337"/>
          <a:stretch/>
        </p:blipFill>
        <p:spPr>
          <a:xfrm rot="16200000">
            <a:off x="10002607" y="1491869"/>
            <a:ext cx="1388142" cy="1964814"/>
          </a:xfrm>
          <a:prstGeom prst="rect">
            <a:avLst/>
          </a:prstGeom>
        </p:spPr>
      </p:pic>
      <p:sp>
        <p:nvSpPr>
          <p:cNvPr id="22" name="Rectangle 21">
            <a:extLst>
              <a:ext uri="{FF2B5EF4-FFF2-40B4-BE49-F238E27FC236}">
                <a16:creationId xmlns:a16="http://schemas.microsoft.com/office/drawing/2014/main" id="{0D53CCEF-D6E0-464A-8B2A-7D0042056FA0}"/>
              </a:ext>
            </a:extLst>
          </p:cNvPr>
          <p:cNvSpPr/>
          <p:nvPr/>
        </p:nvSpPr>
        <p:spPr>
          <a:xfrm>
            <a:off x="2949677" y="4129548"/>
            <a:ext cx="2585884" cy="2074607"/>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1073BFD-4C02-7A48-B4B5-B14B86C02E2A}"/>
              </a:ext>
            </a:extLst>
          </p:cNvPr>
          <p:cNvCxnSpPr>
            <a:cxnSpLocks/>
          </p:cNvCxnSpPr>
          <p:nvPr/>
        </p:nvCxnSpPr>
        <p:spPr>
          <a:xfrm flipH="1">
            <a:off x="2462668" y="4142405"/>
            <a:ext cx="487010" cy="0"/>
          </a:xfrm>
          <a:prstGeom prst="straightConnector1">
            <a:avLst/>
          </a:prstGeom>
          <a:ln w="4762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A1BAC5E-55B2-9740-976D-D23D67B7F887}"/>
              </a:ext>
            </a:extLst>
          </p:cNvPr>
          <p:cNvPicPr>
            <a:picLocks noChangeAspect="1"/>
          </p:cNvPicPr>
          <p:nvPr/>
        </p:nvPicPr>
        <p:blipFill rotWithShape="1">
          <a:blip r:embed="rId7">
            <a:extLst>
              <a:ext uri="{28A0092B-C50C-407E-A947-70E740481C1C}">
                <a14:useLocalDpi xmlns:a14="http://schemas.microsoft.com/office/drawing/2010/main" val="0"/>
              </a:ext>
            </a:extLst>
          </a:blip>
          <a:srcRect t="13040" b="14075"/>
          <a:stretch/>
        </p:blipFill>
        <p:spPr>
          <a:xfrm>
            <a:off x="251133" y="4204137"/>
            <a:ext cx="2134829" cy="2074606"/>
          </a:xfrm>
          <a:prstGeom prst="rect">
            <a:avLst/>
          </a:prstGeom>
        </p:spPr>
      </p:pic>
      <p:sp>
        <p:nvSpPr>
          <p:cNvPr id="28" name="직사각형 47">
            <a:extLst>
              <a:ext uri="{FF2B5EF4-FFF2-40B4-BE49-F238E27FC236}">
                <a16:creationId xmlns:a16="http://schemas.microsoft.com/office/drawing/2014/main" id="{CFAB0126-91EA-0F47-830D-A5CCA33BF660}"/>
              </a:ext>
            </a:extLst>
          </p:cNvPr>
          <p:cNvSpPr/>
          <p:nvPr/>
        </p:nvSpPr>
        <p:spPr>
          <a:xfrm>
            <a:off x="-128291" y="3748450"/>
            <a:ext cx="2917219" cy="373820"/>
          </a:xfrm>
          <a:prstGeom prst="rect">
            <a:avLst/>
          </a:prstGeom>
        </p:spPr>
        <p:txBody>
          <a:bodyPr wrap="square">
            <a:spAutoFit/>
          </a:bodyPr>
          <a:lstStyle/>
          <a:p>
            <a:pPr algn="ctr">
              <a:lnSpc>
                <a:spcPct val="150000"/>
              </a:lnSpc>
            </a:pPr>
            <a:r>
              <a:rPr lang="en-US" altLang="ko-KR" sz="1400" b="1" dirty="0">
                <a:solidFill>
                  <a:srgbClr val="6A4F4A"/>
                </a:solidFill>
                <a:latin typeface="+mn-ea"/>
              </a:rPr>
              <a:t>Wheels</a:t>
            </a:r>
          </a:p>
        </p:txBody>
      </p:sp>
      <p:cxnSp>
        <p:nvCxnSpPr>
          <p:cNvPr id="31" name="Straight Arrow Connector 30">
            <a:extLst>
              <a:ext uri="{FF2B5EF4-FFF2-40B4-BE49-F238E27FC236}">
                <a16:creationId xmlns:a16="http://schemas.microsoft.com/office/drawing/2014/main" id="{2DAD42A6-EE6E-EF45-8DE8-64F8C9D76EA6}"/>
              </a:ext>
            </a:extLst>
          </p:cNvPr>
          <p:cNvCxnSpPr/>
          <p:nvPr/>
        </p:nvCxnSpPr>
        <p:spPr>
          <a:xfrm>
            <a:off x="10574593" y="4778477"/>
            <a:ext cx="0" cy="388374"/>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직사각형 47">
            <a:extLst>
              <a:ext uri="{FF2B5EF4-FFF2-40B4-BE49-F238E27FC236}">
                <a16:creationId xmlns:a16="http://schemas.microsoft.com/office/drawing/2014/main" id="{1682DBDA-0F1C-B54C-8EFA-750DDD2E0E2B}"/>
              </a:ext>
            </a:extLst>
          </p:cNvPr>
          <p:cNvSpPr/>
          <p:nvPr/>
        </p:nvSpPr>
        <p:spPr>
          <a:xfrm>
            <a:off x="9115983" y="5126956"/>
            <a:ext cx="2917219" cy="373820"/>
          </a:xfrm>
          <a:prstGeom prst="rect">
            <a:avLst/>
          </a:prstGeom>
        </p:spPr>
        <p:txBody>
          <a:bodyPr wrap="square">
            <a:spAutoFit/>
          </a:bodyPr>
          <a:lstStyle/>
          <a:p>
            <a:pPr algn="ctr">
              <a:lnSpc>
                <a:spcPct val="150000"/>
              </a:lnSpc>
            </a:pPr>
            <a:r>
              <a:rPr lang="en-US" altLang="ko-KR" sz="1400" b="1" dirty="0" err="1">
                <a:solidFill>
                  <a:srgbClr val="6A4F4A"/>
                </a:solidFill>
                <a:latin typeface="+mn-ea"/>
              </a:rPr>
              <a:t>Xbee</a:t>
            </a:r>
            <a:r>
              <a:rPr lang="en-US" altLang="ko-KR" sz="1400" b="1" dirty="0">
                <a:solidFill>
                  <a:srgbClr val="6A4F4A"/>
                </a:solidFill>
                <a:latin typeface="+mn-ea"/>
              </a:rPr>
              <a:t> Wireless Module</a:t>
            </a:r>
          </a:p>
        </p:txBody>
      </p:sp>
      <p:pic>
        <p:nvPicPr>
          <p:cNvPr id="34" name="Picture 33">
            <a:extLst>
              <a:ext uri="{FF2B5EF4-FFF2-40B4-BE49-F238E27FC236}">
                <a16:creationId xmlns:a16="http://schemas.microsoft.com/office/drawing/2014/main" id="{8DCEAF0E-66AB-254D-999D-1E235A0A5733}"/>
              </a:ext>
            </a:extLst>
          </p:cNvPr>
          <p:cNvPicPr>
            <a:picLocks noChangeAspect="1"/>
          </p:cNvPicPr>
          <p:nvPr/>
        </p:nvPicPr>
        <p:blipFill rotWithShape="1">
          <a:blip r:embed="rId8">
            <a:extLst>
              <a:ext uri="{28A0092B-C50C-407E-A947-70E740481C1C}">
                <a14:useLocalDpi xmlns:a14="http://schemas.microsoft.com/office/drawing/2010/main" val="0"/>
              </a:ext>
            </a:extLst>
          </a:blip>
          <a:srcRect t="22939" b="28458"/>
          <a:stretch/>
        </p:blipFill>
        <p:spPr>
          <a:xfrm>
            <a:off x="9714271" y="5500776"/>
            <a:ext cx="1893324" cy="1226929"/>
          </a:xfrm>
          <a:prstGeom prst="rect">
            <a:avLst/>
          </a:prstGeom>
        </p:spPr>
      </p:pic>
    </p:spTree>
    <p:extLst>
      <p:ext uri="{BB962C8B-B14F-4D97-AF65-F5344CB8AC3E}">
        <p14:creationId xmlns:p14="http://schemas.microsoft.com/office/powerpoint/2010/main" val="1220616687"/>
      </p:ext>
    </p:extLst>
  </p:cSld>
  <p:clrMapOvr>
    <a:masterClrMapping/>
  </p:clrMapOvr>
  <mc:AlternateContent xmlns:mc="http://schemas.openxmlformats.org/markup-compatibility/2006" xmlns:p14="http://schemas.microsoft.com/office/powerpoint/2010/main">
    <mc:Choice Requires="p14">
      <p:transition spd="med" p14:dur="700" advTm="18180">
        <p:fade/>
      </p:transition>
    </mc:Choice>
    <mc:Fallback xmlns="">
      <p:transition spd="med" advTm="1818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Algorithm Setup</a:t>
            </a:r>
          </a:p>
        </p:txBody>
      </p:sp>
      <p:pic>
        <p:nvPicPr>
          <p:cNvPr id="3" name="Picture 2">
            <a:extLst>
              <a:ext uri="{FF2B5EF4-FFF2-40B4-BE49-F238E27FC236}">
                <a16:creationId xmlns:a16="http://schemas.microsoft.com/office/drawing/2014/main" id="{248CBA32-310C-F845-A553-F6AAC384FD5A}"/>
              </a:ext>
            </a:extLst>
          </p:cNvPr>
          <p:cNvPicPr>
            <a:picLocks noChangeAspect="1"/>
          </p:cNvPicPr>
          <p:nvPr/>
        </p:nvPicPr>
        <p:blipFill rotWithShape="1">
          <a:blip r:embed="rId3">
            <a:extLst>
              <a:ext uri="{28A0092B-C50C-407E-A947-70E740481C1C}">
                <a14:useLocalDpi xmlns:a14="http://schemas.microsoft.com/office/drawing/2010/main" val="0"/>
              </a:ext>
            </a:extLst>
          </a:blip>
          <a:srcRect r="32225"/>
          <a:stretch/>
        </p:blipFill>
        <p:spPr>
          <a:xfrm>
            <a:off x="1079726" y="2248882"/>
            <a:ext cx="8971471" cy="3218468"/>
          </a:xfrm>
          <a:prstGeom prst="rect">
            <a:avLst/>
          </a:prstGeom>
        </p:spPr>
      </p:pic>
    </p:spTree>
    <p:extLst>
      <p:ext uri="{BB962C8B-B14F-4D97-AF65-F5344CB8AC3E}">
        <p14:creationId xmlns:p14="http://schemas.microsoft.com/office/powerpoint/2010/main" val="2532158670"/>
      </p:ext>
    </p:extLst>
  </p:cSld>
  <p:clrMapOvr>
    <a:masterClrMapping/>
  </p:clrMapOvr>
  <mc:AlternateContent xmlns:mc="http://schemas.openxmlformats.org/markup-compatibility/2006" xmlns:p14="http://schemas.microsoft.com/office/powerpoint/2010/main">
    <mc:Choice Requires="p14">
      <p:transition spd="med" p14:dur="700" advTm="46927">
        <p:fade/>
      </p:transition>
    </mc:Choice>
    <mc:Fallback xmlns="">
      <p:transition spd="med" advTm="46927">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Core Concepts of the Algorithm - 1</a:t>
            </a:r>
          </a:p>
        </p:txBody>
      </p:sp>
      <p:pic>
        <p:nvPicPr>
          <p:cNvPr id="4" name="Picture 3">
            <a:extLst>
              <a:ext uri="{FF2B5EF4-FFF2-40B4-BE49-F238E27FC236}">
                <a16:creationId xmlns:a16="http://schemas.microsoft.com/office/drawing/2014/main" id="{ED115F36-55AE-7942-97DB-78830FA06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76" y="1327354"/>
            <a:ext cx="4800579" cy="5235677"/>
          </a:xfrm>
          <a:prstGeom prst="rect">
            <a:avLst/>
          </a:prstGeom>
        </p:spPr>
      </p:pic>
      <p:sp>
        <p:nvSpPr>
          <p:cNvPr id="5" name="직사각형 47">
            <a:extLst>
              <a:ext uri="{FF2B5EF4-FFF2-40B4-BE49-F238E27FC236}">
                <a16:creationId xmlns:a16="http://schemas.microsoft.com/office/drawing/2014/main" id="{330699DC-5E20-CB44-B8D1-F5BA497E8E9B}"/>
              </a:ext>
            </a:extLst>
          </p:cNvPr>
          <p:cNvSpPr/>
          <p:nvPr/>
        </p:nvSpPr>
        <p:spPr>
          <a:xfrm>
            <a:off x="5294573" y="1340258"/>
            <a:ext cx="6754552" cy="1891415"/>
          </a:xfrm>
          <a:prstGeom prst="rect">
            <a:avLst/>
          </a:prstGeom>
        </p:spPr>
        <p:txBody>
          <a:bodyPr wrap="square">
            <a:spAutoFit/>
          </a:bodyPr>
          <a:lstStyle/>
          <a:p>
            <a:pPr marL="342900" indent="-342900">
              <a:lnSpc>
                <a:spcPct val="150000"/>
              </a:lnSpc>
              <a:buFont typeface="+mj-lt"/>
              <a:buAutoNum type="arabicPeriod"/>
            </a:pPr>
            <a:r>
              <a:rPr lang="en-US" altLang="ko-KR" sz="1600" dirty="0">
                <a:solidFill>
                  <a:srgbClr val="6A4F4A"/>
                </a:solidFill>
                <a:latin typeface="+mn-ea"/>
              </a:rPr>
              <a:t>Every motion is a circular motion.</a:t>
            </a:r>
          </a:p>
          <a:p>
            <a:pPr marL="800100" lvl="1" indent="-342900">
              <a:lnSpc>
                <a:spcPct val="150000"/>
              </a:lnSpc>
              <a:buFont typeface="Arial" panose="020B0604020202020204" pitchFamily="34" charset="0"/>
              <a:buChar char="•"/>
            </a:pPr>
            <a:r>
              <a:rPr lang="en-US" altLang="ko-KR" sz="1600" dirty="0">
                <a:solidFill>
                  <a:srgbClr val="6A4F4A"/>
                </a:solidFill>
                <a:latin typeface="+mn-ea"/>
              </a:rPr>
              <a:t>Even straight motion can be considered as a circular motion with an infinite radius of curvature.</a:t>
            </a:r>
          </a:p>
          <a:p>
            <a:pPr marL="342900" indent="-342900">
              <a:lnSpc>
                <a:spcPct val="150000"/>
              </a:lnSpc>
              <a:buFont typeface="+mj-lt"/>
              <a:buAutoNum type="arabicPeriod"/>
            </a:pPr>
            <a:r>
              <a:rPr lang="en-US" altLang="ko-KR" sz="1600" dirty="0">
                <a:solidFill>
                  <a:srgbClr val="6A4F4A"/>
                </a:solidFill>
                <a:latin typeface="+mn-ea"/>
              </a:rPr>
              <a:t>Each wheel’s angle and speed always depend on the concentric circles.</a:t>
            </a:r>
          </a:p>
        </p:txBody>
      </p:sp>
      <p:sp>
        <p:nvSpPr>
          <p:cNvPr id="8" name="직사각형 47">
            <a:extLst>
              <a:ext uri="{FF2B5EF4-FFF2-40B4-BE49-F238E27FC236}">
                <a16:creationId xmlns:a16="http://schemas.microsoft.com/office/drawing/2014/main" id="{B0D3A8FE-11FA-3A4C-BDF1-02E3E61942B5}"/>
              </a:ext>
            </a:extLst>
          </p:cNvPr>
          <p:cNvSpPr/>
          <p:nvPr/>
        </p:nvSpPr>
        <p:spPr>
          <a:xfrm>
            <a:off x="5294573" y="3759512"/>
            <a:ext cx="6754552" cy="2999411"/>
          </a:xfrm>
          <a:prstGeom prst="rect">
            <a:avLst/>
          </a:prstGeom>
        </p:spPr>
        <p:txBody>
          <a:bodyPr wrap="square">
            <a:spAutoFit/>
          </a:bodyPr>
          <a:lstStyle/>
          <a:p>
            <a:pPr marL="342900" indent="-342900">
              <a:lnSpc>
                <a:spcPct val="150000"/>
              </a:lnSpc>
              <a:buFont typeface="+mj-lt"/>
              <a:buAutoNum type="arabicPeriod"/>
            </a:pPr>
            <a:r>
              <a:rPr lang="en-US" altLang="ko-KR" sz="1600" dirty="0">
                <a:solidFill>
                  <a:srgbClr val="6A4F4A"/>
                </a:solidFill>
                <a:latin typeface="+mn-ea"/>
              </a:rPr>
              <a:t>Direction</a:t>
            </a:r>
          </a:p>
          <a:p>
            <a:pPr marL="800100" lvl="1" indent="-342900">
              <a:lnSpc>
                <a:spcPct val="150000"/>
              </a:lnSpc>
              <a:buFont typeface="Arial" panose="020B0604020202020204" pitchFamily="34" charset="0"/>
              <a:buChar char="•"/>
            </a:pPr>
            <a:r>
              <a:rPr lang="en-US" altLang="ko-KR" sz="1600" dirty="0">
                <a:solidFill>
                  <a:srgbClr val="6A4F4A"/>
                </a:solidFill>
                <a:latin typeface="+mn-ea"/>
              </a:rPr>
              <a:t>Direction of each wheel is simply set to be tangent to each concentric circle.</a:t>
            </a:r>
          </a:p>
          <a:p>
            <a:pPr marL="342900" indent="-342900">
              <a:lnSpc>
                <a:spcPct val="150000"/>
              </a:lnSpc>
              <a:buFont typeface="+mj-lt"/>
              <a:buAutoNum type="arabicPeriod"/>
            </a:pPr>
            <a:r>
              <a:rPr lang="en-US" altLang="ko-KR" sz="1600" dirty="0">
                <a:solidFill>
                  <a:srgbClr val="6A4F4A"/>
                </a:solidFill>
                <a:latin typeface="+mn-ea"/>
              </a:rPr>
              <a:t>Speed</a:t>
            </a:r>
          </a:p>
          <a:p>
            <a:pPr marL="800100" lvl="1" indent="-342900">
              <a:lnSpc>
                <a:spcPct val="150000"/>
              </a:lnSpc>
              <a:buFont typeface="Arial" panose="020B0604020202020204" pitchFamily="34" charset="0"/>
              <a:buChar char="•"/>
            </a:pPr>
            <a:r>
              <a:rPr lang="en-US" altLang="ko-KR" sz="1600" dirty="0">
                <a:solidFill>
                  <a:srgbClr val="6A4F4A"/>
                </a:solidFill>
                <a:latin typeface="+mn-ea"/>
              </a:rPr>
              <a:t>Radius of the concentric circle based on vehicle’s center is normalized as 1.</a:t>
            </a:r>
          </a:p>
          <a:p>
            <a:pPr marL="800100" lvl="1" indent="-342900">
              <a:lnSpc>
                <a:spcPct val="150000"/>
              </a:lnSpc>
              <a:buFont typeface="Arial" panose="020B0604020202020204" pitchFamily="34" charset="0"/>
              <a:buChar char="•"/>
            </a:pPr>
            <a:r>
              <a:rPr lang="en-US" altLang="ko-KR" sz="1600" dirty="0">
                <a:solidFill>
                  <a:srgbClr val="6A4F4A"/>
                </a:solidFill>
                <a:latin typeface="+mn-ea"/>
              </a:rPr>
              <a:t>Using concept of linear and angular velocity, we calculate relative speed based on the ratio of concentric circles’ radius.</a:t>
            </a:r>
          </a:p>
        </p:txBody>
      </p:sp>
      <p:sp>
        <p:nvSpPr>
          <p:cNvPr id="10" name="직사각형 47">
            <a:extLst>
              <a:ext uri="{FF2B5EF4-FFF2-40B4-BE49-F238E27FC236}">
                <a16:creationId xmlns:a16="http://schemas.microsoft.com/office/drawing/2014/main" id="{4601BA12-3F02-A74F-B503-725083B416FE}"/>
              </a:ext>
            </a:extLst>
          </p:cNvPr>
          <p:cNvSpPr/>
          <p:nvPr/>
        </p:nvSpPr>
        <p:spPr>
          <a:xfrm>
            <a:off x="4686858" y="3385692"/>
            <a:ext cx="2917219" cy="373820"/>
          </a:xfrm>
          <a:prstGeom prst="rect">
            <a:avLst/>
          </a:prstGeom>
        </p:spPr>
        <p:txBody>
          <a:bodyPr wrap="square">
            <a:spAutoFit/>
          </a:bodyPr>
          <a:lstStyle/>
          <a:p>
            <a:pPr algn="ctr">
              <a:lnSpc>
                <a:spcPct val="150000"/>
              </a:lnSpc>
            </a:pPr>
            <a:r>
              <a:rPr lang="en-US" altLang="ko-KR" sz="1400" b="1" dirty="0">
                <a:solidFill>
                  <a:srgbClr val="6A4F4A"/>
                </a:solidFill>
                <a:latin typeface="+mn-ea"/>
              </a:rPr>
              <a:t>How it’s calculated</a:t>
            </a:r>
          </a:p>
        </p:txBody>
      </p:sp>
      <p:sp>
        <p:nvSpPr>
          <p:cNvPr id="11" name="직사각형 47">
            <a:extLst>
              <a:ext uri="{FF2B5EF4-FFF2-40B4-BE49-F238E27FC236}">
                <a16:creationId xmlns:a16="http://schemas.microsoft.com/office/drawing/2014/main" id="{099ECBA1-3BDF-B041-BCF5-065D611BA32E}"/>
              </a:ext>
            </a:extLst>
          </p:cNvPr>
          <p:cNvSpPr/>
          <p:nvPr/>
        </p:nvSpPr>
        <p:spPr>
          <a:xfrm>
            <a:off x="4505882" y="1023602"/>
            <a:ext cx="2917219" cy="373820"/>
          </a:xfrm>
          <a:prstGeom prst="rect">
            <a:avLst/>
          </a:prstGeom>
        </p:spPr>
        <p:txBody>
          <a:bodyPr wrap="square">
            <a:spAutoFit/>
          </a:bodyPr>
          <a:lstStyle/>
          <a:p>
            <a:pPr algn="ctr">
              <a:lnSpc>
                <a:spcPct val="150000"/>
              </a:lnSpc>
            </a:pPr>
            <a:r>
              <a:rPr lang="en-US" altLang="ko-KR" sz="1400" b="1" dirty="0">
                <a:solidFill>
                  <a:srgbClr val="6A4F4A"/>
                </a:solidFill>
                <a:latin typeface="+mn-ea"/>
              </a:rPr>
              <a:t>Core Concepts</a:t>
            </a:r>
          </a:p>
        </p:txBody>
      </p:sp>
    </p:spTree>
    <p:extLst>
      <p:ext uri="{BB962C8B-B14F-4D97-AF65-F5344CB8AC3E}">
        <p14:creationId xmlns:p14="http://schemas.microsoft.com/office/powerpoint/2010/main" val="338801170"/>
      </p:ext>
    </p:extLst>
  </p:cSld>
  <p:clrMapOvr>
    <a:masterClrMapping/>
  </p:clrMapOvr>
  <mc:AlternateContent xmlns:mc="http://schemas.openxmlformats.org/markup-compatibility/2006" xmlns:p14="http://schemas.microsoft.com/office/powerpoint/2010/main">
    <mc:Choice Requires="p14">
      <p:transition spd="med" p14:dur="700" advTm="209547">
        <p:fade/>
      </p:transition>
    </mc:Choice>
    <mc:Fallback xmlns="">
      <p:transition spd="med" advTm="209547">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Core Concepts of the Algorithm - 2</a:t>
            </a:r>
          </a:p>
        </p:txBody>
      </p:sp>
      <p:pic>
        <p:nvPicPr>
          <p:cNvPr id="4" name="Picture 3">
            <a:extLst>
              <a:ext uri="{FF2B5EF4-FFF2-40B4-BE49-F238E27FC236}">
                <a16:creationId xmlns:a16="http://schemas.microsoft.com/office/drawing/2014/main" id="{ED115F36-55AE-7942-97DB-78830FA06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76" y="1327354"/>
            <a:ext cx="4800579" cy="5235677"/>
          </a:xfrm>
          <a:prstGeom prst="rect">
            <a:avLst/>
          </a:prstGeom>
        </p:spPr>
      </p:pic>
      <p:sp>
        <p:nvSpPr>
          <p:cNvPr id="8" name="직사각형 47">
            <a:extLst>
              <a:ext uri="{FF2B5EF4-FFF2-40B4-BE49-F238E27FC236}">
                <a16:creationId xmlns:a16="http://schemas.microsoft.com/office/drawing/2014/main" id="{B0D3A8FE-11FA-3A4C-BDF1-02E3E61942B5}"/>
              </a:ext>
            </a:extLst>
          </p:cNvPr>
          <p:cNvSpPr/>
          <p:nvPr/>
        </p:nvSpPr>
        <p:spPr>
          <a:xfrm>
            <a:off x="5261097" y="1514264"/>
            <a:ext cx="6754552" cy="2999411"/>
          </a:xfrm>
          <a:prstGeom prst="rect">
            <a:avLst/>
          </a:prstGeom>
        </p:spPr>
        <p:txBody>
          <a:bodyPr wrap="square">
            <a:spAutoFit/>
          </a:bodyPr>
          <a:lstStyle/>
          <a:p>
            <a:pPr marL="342900" indent="-342900">
              <a:lnSpc>
                <a:spcPct val="150000"/>
              </a:lnSpc>
              <a:buFont typeface="+mj-lt"/>
              <a:buAutoNum type="arabicPeriod"/>
            </a:pPr>
            <a:r>
              <a:rPr lang="en-US" altLang="ko-KR" sz="1600" dirty="0">
                <a:solidFill>
                  <a:srgbClr val="6A4F4A"/>
                </a:solidFill>
                <a:latin typeface="+mn-ea"/>
              </a:rPr>
              <a:t>Direction</a:t>
            </a:r>
          </a:p>
          <a:p>
            <a:pPr marL="800100" lvl="1" indent="-342900">
              <a:lnSpc>
                <a:spcPct val="150000"/>
              </a:lnSpc>
              <a:buFont typeface="Arial" panose="020B0604020202020204" pitchFamily="34" charset="0"/>
              <a:buChar char="•"/>
            </a:pPr>
            <a:r>
              <a:rPr lang="en-US" altLang="ko-KR" sz="1600" dirty="0">
                <a:solidFill>
                  <a:srgbClr val="6A4F4A"/>
                </a:solidFill>
                <a:latin typeface="+mn-ea"/>
              </a:rPr>
              <a:t>Direction of each wheel is simply set to be tangent to each concentric circle.</a:t>
            </a:r>
          </a:p>
          <a:p>
            <a:pPr marL="342900" indent="-342900">
              <a:lnSpc>
                <a:spcPct val="150000"/>
              </a:lnSpc>
              <a:buFont typeface="+mj-lt"/>
              <a:buAutoNum type="arabicPeriod"/>
            </a:pPr>
            <a:r>
              <a:rPr lang="en-US" altLang="ko-KR" sz="1600" dirty="0">
                <a:solidFill>
                  <a:srgbClr val="6A4F4A"/>
                </a:solidFill>
                <a:latin typeface="+mn-ea"/>
              </a:rPr>
              <a:t>Speed</a:t>
            </a:r>
          </a:p>
          <a:p>
            <a:pPr marL="800100" lvl="1" indent="-342900">
              <a:lnSpc>
                <a:spcPct val="150000"/>
              </a:lnSpc>
              <a:buFont typeface="Arial" panose="020B0604020202020204" pitchFamily="34" charset="0"/>
              <a:buChar char="•"/>
            </a:pPr>
            <a:r>
              <a:rPr lang="en-US" altLang="ko-KR" sz="1600" dirty="0">
                <a:solidFill>
                  <a:srgbClr val="6A4F4A"/>
                </a:solidFill>
                <a:latin typeface="+mn-ea"/>
              </a:rPr>
              <a:t>Radius of the concentric circle based on vehicle’s center is normalized as 1.</a:t>
            </a:r>
          </a:p>
          <a:p>
            <a:pPr marL="800100" lvl="1" indent="-342900">
              <a:lnSpc>
                <a:spcPct val="150000"/>
              </a:lnSpc>
              <a:buFont typeface="Arial" panose="020B0604020202020204" pitchFamily="34" charset="0"/>
              <a:buChar char="•"/>
            </a:pPr>
            <a:r>
              <a:rPr lang="en-US" altLang="ko-KR" sz="1600" dirty="0">
                <a:solidFill>
                  <a:srgbClr val="6A4F4A"/>
                </a:solidFill>
                <a:latin typeface="+mn-ea"/>
              </a:rPr>
              <a:t>Using concept of linear and angular velocity, we calculate relative speed based on the ratio of concentric circles’ radius.</a:t>
            </a:r>
          </a:p>
        </p:txBody>
      </p:sp>
      <p:sp>
        <p:nvSpPr>
          <p:cNvPr id="10" name="직사각형 47">
            <a:extLst>
              <a:ext uri="{FF2B5EF4-FFF2-40B4-BE49-F238E27FC236}">
                <a16:creationId xmlns:a16="http://schemas.microsoft.com/office/drawing/2014/main" id="{4601BA12-3F02-A74F-B503-725083B416FE}"/>
              </a:ext>
            </a:extLst>
          </p:cNvPr>
          <p:cNvSpPr/>
          <p:nvPr/>
        </p:nvSpPr>
        <p:spPr>
          <a:xfrm>
            <a:off x="4673003" y="1140444"/>
            <a:ext cx="2917219" cy="373820"/>
          </a:xfrm>
          <a:prstGeom prst="rect">
            <a:avLst/>
          </a:prstGeom>
        </p:spPr>
        <p:txBody>
          <a:bodyPr wrap="square">
            <a:spAutoFit/>
          </a:bodyPr>
          <a:lstStyle/>
          <a:p>
            <a:pPr algn="ctr">
              <a:lnSpc>
                <a:spcPct val="150000"/>
              </a:lnSpc>
            </a:pPr>
            <a:r>
              <a:rPr lang="en-US" altLang="ko-KR" sz="1400" b="1" dirty="0">
                <a:solidFill>
                  <a:srgbClr val="6A4F4A"/>
                </a:solidFill>
                <a:latin typeface="+mn-ea"/>
              </a:rPr>
              <a:t>How it’s calculated</a:t>
            </a:r>
          </a:p>
        </p:txBody>
      </p:sp>
      <p:grpSp>
        <p:nvGrpSpPr>
          <p:cNvPr id="2" name="Group 1">
            <a:extLst>
              <a:ext uri="{FF2B5EF4-FFF2-40B4-BE49-F238E27FC236}">
                <a16:creationId xmlns:a16="http://schemas.microsoft.com/office/drawing/2014/main" id="{C251B036-DD2F-594C-B91D-0B91D34130BD}"/>
              </a:ext>
            </a:extLst>
          </p:cNvPr>
          <p:cNvGrpSpPr/>
          <p:nvPr/>
        </p:nvGrpSpPr>
        <p:grpSpPr>
          <a:xfrm>
            <a:off x="4059165" y="4887495"/>
            <a:ext cx="7233407" cy="1007377"/>
            <a:chOff x="2836652" y="4951239"/>
            <a:chExt cx="7233407" cy="1007377"/>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8A421BD-065A-E743-9270-E93490F3DA15}"/>
                    </a:ext>
                  </a:extLst>
                </p:cNvPr>
                <p:cNvSpPr/>
                <p:nvPr/>
              </p:nvSpPr>
              <p:spPr>
                <a:xfrm>
                  <a:off x="5683202" y="5116519"/>
                  <a:ext cx="127197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𝑣</m:t>
                        </m:r>
                        <m:r>
                          <a:rPr lang="en-US" sz="2400" i="0">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𝜔</m:t>
                        </m:r>
                      </m:oMath>
                    </m:oMathPara>
                  </a14:m>
                  <a:endParaRPr lang="en-US" sz="2400" dirty="0"/>
                </a:p>
              </p:txBody>
            </p:sp>
          </mc:Choice>
          <mc:Fallback xmlns="">
            <p:sp>
              <p:nvSpPr>
                <p:cNvPr id="3" name="Rectangle 2">
                  <a:extLst>
                    <a:ext uri="{FF2B5EF4-FFF2-40B4-BE49-F238E27FC236}">
                      <a16:creationId xmlns:a16="http://schemas.microsoft.com/office/drawing/2014/main" id="{08A421BD-065A-E743-9270-E93490F3DA15}"/>
                    </a:ext>
                  </a:extLst>
                </p:cNvPr>
                <p:cNvSpPr>
                  <a:spLocks noRot="1" noChangeAspect="1" noMove="1" noResize="1" noEditPoints="1" noAdjustHandles="1" noChangeArrowheads="1" noChangeShapeType="1" noTextEdit="1"/>
                </p:cNvSpPr>
                <p:nvPr/>
              </p:nvSpPr>
              <p:spPr>
                <a:xfrm>
                  <a:off x="5683202" y="5116519"/>
                  <a:ext cx="1271972"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EC320D9-9E69-3A4E-B8BD-B9C2151695B3}"/>
                    </a:ext>
                  </a:extLst>
                </p:cNvPr>
                <p:cNvSpPr/>
                <p:nvPr/>
              </p:nvSpPr>
              <p:spPr>
                <a:xfrm>
                  <a:off x="7123557" y="4951239"/>
                  <a:ext cx="294650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𝑟𝑎𝑑𝑖𝑢𝑠</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𝑐𝑢𝑟𝑣𝑎𝑡𝑢𝑟𝑒</m:t>
                        </m:r>
                      </m:oMath>
                    </m:oMathPara>
                  </a14:m>
                  <a:endParaRPr lang="en-US" sz="1600" dirty="0"/>
                </a:p>
              </p:txBody>
            </p:sp>
          </mc:Choice>
          <mc:Fallback xmlns="">
            <p:sp>
              <p:nvSpPr>
                <p:cNvPr id="12" name="Rectangle 11">
                  <a:extLst>
                    <a:ext uri="{FF2B5EF4-FFF2-40B4-BE49-F238E27FC236}">
                      <a16:creationId xmlns:a16="http://schemas.microsoft.com/office/drawing/2014/main" id="{EEC320D9-9E69-3A4E-B8BD-B9C2151695B3}"/>
                    </a:ext>
                  </a:extLst>
                </p:cNvPr>
                <p:cNvSpPr>
                  <a:spLocks noRot="1" noChangeAspect="1" noMove="1" noResize="1" noEditPoints="1" noAdjustHandles="1" noChangeArrowheads="1" noChangeShapeType="1" noTextEdit="1"/>
                </p:cNvSpPr>
                <p:nvPr/>
              </p:nvSpPr>
              <p:spPr>
                <a:xfrm>
                  <a:off x="7123557" y="4951239"/>
                  <a:ext cx="2946502" cy="338554"/>
                </a:xfrm>
                <a:prstGeom prst="rect">
                  <a:avLst/>
                </a:prstGeom>
                <a:blipFill>
                  <a:blip r:embed="rId5"/>
                  <a:stretch>
                    <a:fillRect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EBD1EF8-2AAD-FD42-A01A-4D94B19A95D5}"/>
                    </a:ext>
                  </a:extLst>
                </p:cNvPr>
                <p:cNvSpPr/>
                <p:nvPr/>
              </p:nvSpPr>
              <p:spPr>
                <a:xfrm>
                  <a:off x="6955174" y="5316876"/>
                  <a:ext cx="294650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𝜔</m:t>
                        </m:r>
                        <m:r>
                          <a:rPr lang="en-US" sz="1600" b="0" i="1" smtClean="0">
                            <a:latin typeface="Cambria Math" panose="02040503050406030204" pitchFamily="18" charset="0"/>
                          </a:rPr>
                          <m:t>=</m:t>
                        </m:r>
                        <m:r>
                          <a:rPr lang="en-US" sz="1600" b="0" i="1" smtClean="0">
                            <a:latin typeface="Cambria Math" panose="02040503050406030204" pitchFamily="18" charset="0"/>
                          </a:rPr>
                          <m:t>𝑎𝑛𝑔𝑢𝑙𝑎𝑟</m:t>
                        </m:r>
                        <m:r>
                          <a:rPr lang="en-US" sz="1600" b="0" i="1" smtClean="0">
                            <a:latin typeface="Cambria Math" panose="02040503050406030204" pitchFamily="18" charset="0"/>
                          </a:rPr>
                          <m:t> </m:t>
                        </m:r>
                        <m:r>
                          <a:rPr lang="en-US" sz="1600" b="0" i="1" smtClean="0">
                            <a:latin typeface="Cambria Math" panose="02040503050406030204" pitchFamily="18" charset="0"/>
                          </a:rPr>
                          <m:t>𝑣𝑒𝑙𝑜𝑐𝑖𝑡𝑦</m:t>
                        </m:r>
                      </m:oMath>
                    </m:oMathPara>
                  </a14:m>
                  <a:endParaRPr lang="en-US" sz="1600" dirty="0"/>
                </a:p>
              </p:txBody>
            </p:sp>
          </mc:Choice>
          <mc:Fallback xmlns="">
            <p:sp>
              <p:nvSpPr>
                <p:cNvPr id="13" name="Rectangle 12">
                  <a:extLst>
                    <a:ext uri="{FF2B5EF4-FFF2-40B4-BE49-F238E27FC236}">
                      <a16:creationId xmlns:a16="http://schemas.microsoft.com/office/drawing/2014/main" id="{BEBD1EF8-2AAD-FD42-A01A-4D94B19A95D5}"/>
                    </a:ext>
                  </a:extLst>
                </p:cNvPr>
                <p:cNvSpPr>
                  <a:spLocks noRot="1" noChangeAspect="1" noMove="1" noResize="1" noEditPoints="1" noAdjustHandles="1" noChangeArrowheads="1" noChangeShapeType="1" noTextEdit="1"/>
                </p:cNvSpPr>
                <p:nvPr/>
              </p:nvSpPr>
              <p:spPr>
                <a:xfrm>
                  <a:off x="6955174" y="5316876"/>
                  <a:ext cx="2946502" cy="338554"/>
                </a:xfrm>
                <a:prstGeom prst="rect">
                  <a:avLst/>
                </a:prstGeom>
                <a:blipFill>
                  <a:blip r:embed="rId6"/>
                  <a:stretch>
                    <a:fillRect b="-1481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13607C6-22C0-4245-B2BA-5FE6156B6665}"/>
                </a:ext>
              </a:extLst>
            </p:cNvPr>
            <p:cNvSpPr/>
            <p:nvPr/>
          </p:nvSpPr>
          <p:spPr>
            <a:xfrm>
              <a:off x="2836652" y="5650839"/>
              <a:ext cx="4423006" cy="307777"/>
            </a:xfrm>
            <a:prstGeom prst="rect">
              <a:avLst/>
            </a:prstGeom>
          </p:spPr>
          <p:txBody>
            <a:bodyPr wrap="square">
              <a:spAutoFit/>
            </a:bodyPr>
            <a:lstStyle/>
            <a:p>
              <a:pPr marL="1828800" marR="0" indent="457200">
                <a:spcBef>
                  <a:spcPts val="0"/>
                </a:spcBef>
                <a:spcAft>
                  <a:spcPts val="1000"/>
                </a:spcAft>
              </a:pPr>
              <a:r>
                <a:rPr lang="en-US" sz="1400" i="1" dirty="0">
                  <a:solidFill>
                    <a:srgbClr val="44546A"/>
                  </a:solidFill>
                  <a:latin typeface="Times New Roman" panose="02020603050405020304" pitchFamily="18" charset="0"/>
                  <a:ea typeface="Times New Roman" panose="02020603050405020304" pitchFamily="18" charset="0"/>
                </a:rPr>
                <a:t>Equation 2 Linear Velocity</a:t>
              </a:r>
            </a:p>
          </p:txBody>
        </p:sp>
      </p:grpSp>
    </p:spTree>
    <p:extLst>
      <p:ext uri="{BB962C8B-B14F-4D97-AF65-F5344CB8AC3E}">
        <p14:creationId xmlns:p14="http://schemas.microsoft.com/office/powerpoint/2010/main" val="4080075850"/>
      </p:ext>
    </p:extLst>
  </p:cSld>
  <p:clrMapOvr>
    <a:masterClrMapping/>
  </p:clrMapOvr>
  <mc:AlternateContent xmlns:mc="http://schemas.openxmlformats.org/markup-compatibility/2006" xmlns:p14="http://schemas.microsoft.com/office/powerpoint/2010/main">
    <mc:Choice Requires="p14">
      <p:transition spd="med" p14:dur="700" advTm="209547">
        <p:fade/>
      </p:transition>
    </mc:Choice>
    <mc:Fallback xmlns="">
      <p:transition spd="med" advTm="209547">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73" name="직사각형 8">
            <a:extLst>
              <a:ext uri="{FF2B5EF4-FFF2-40B4-BE49-F238E27FC236}">
                <a16:creationId xmlns:a16="http://schemas.microsoft.com/office/drawing/2014/main" id="{14F7A223-DD0D-2343-85E0-547CEFEEC9A0}"/>
              </a:ext>
            </a:extLst>
          </p:cNvPr>
          <p:cNvSpPr/>
          <p:nvPr/>
        </p:nvSpPr>
        <p:spPr>
          <a:xfrm>
            <a:off x="237637" y="42256"/>
            <a:ext cx="8210624" cy="735842"/>
          </a:xfrm>
          <a:prstGeom prst="rect">
            <a:avLst/>
          </a:prstGeom>
        </p:spPr>
        <p:txBody>
          <a:bodyPr wrap="square">
            <a:spAutoFit/>
          </a:bodyPr>
          <a:lstStyle/>
          <a:p>
            <a:pPr>
              <a:lnSpc>
                <a:spcPct val="150000"/>
              </a:lnSpc>
            </a:pPr>
            <a:r>
              <a:rPr lang="en-US" altLang="ko-KR" sz="3200" b="1" i="1" dirty="0">
                <a:solidFill>
                  <a:schemeClr val="bg1"/>
                </a:solidFill>
              </a:rPr>
              <a:t>Steering Modes</a:t>
            </a:r>
          </a:p>
        </p:txBody>
      </p:sp>
      <p:grpSp>
        <p:nvGrpSpPr>
          <p:cNvPr id="4" name="Group 3">
            <a:extLst>
              <a:ext uri="{FF2B5EF4-FFF2-40B4-BE49-F238E27FC236}">
                <a16:creationId xmlns:a16="http://schemas.microsoft.com/office/drawing/2014/main" id="{10143E3D-C827-EE49-8B9A-4B6BE954837A}"/>
              </a:ext>
            </a:extLst>
          </p:cNvPr>
          <p:cNvGrpSpPr/>
          <p:nvPr/>
        </p:nvGrpSpPr>
        <p:grpSpPr>
          <a:xfrm>
            <a:off x="356111" y="1255049"/>
            <a:ext cx="2918031" cy="5224409"/>
            <a:chOff x="356111" y="1255049"/>
            <a:chExt cx="2918031" cy="5224409"/>
          </a:xfrm>
        </p:grpSpPr>
        <p:sp>
          <p:nvSpPr>
            <p:cNvPr id="35" name="직사각형 34"/>
            <p:cNvSpPr/>
            <p:nvPr/>
          </p:nvSpPr>
          <p:spPr>
            <a:xfrm>
              <a:off x="356111" y="2512376"/>
              <a:ext cx="2631589" cy="203723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양쪽 모서리가 둥근 사각형 35"/>
            <p:cNvSpPr/>
            <p:nvPr/>
          </p:nvSpPr>
          <p:spPr>
            <a:xfrm>
              <a:off x="356113" y="4549606"/>
              <a:ext cx="2633585" cy="1477684"/>
            </a:xfrm>
            <a:prstGeom prst="round2SameRect">
              <a:avLst>
                <a:gd name="adj1" fmla="val 0"/>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nSpc>
                  <a:spcPct val="150000"/>
                </a:lnSpc>
              </a:pPr>
              <a:r>
                <a:rPr lang="en-US" altLang="ko-KR" sz="1200" dirty="0">
                  <a:solidFill>
                    <a:prstClr val="white"/>
                  </a:solidFill>
                </a:rPr>
                <a:t>The Ackermann steering mechanism is a mechanism that is generally used for four-wheel vehicles. </a:t>
              </a:r>
            </a:p>
          </p:txBody>
        </p:sp>
        <p:grpSp>
          <p:nvGrpSpPr>
            <p:cNvPr id="2" name="그룹 1"/>
            <p:cNvGrpSpPr/>
            <p:nvPr/>
          </p:nvGrpSpPr>
          <p:grpSpPr>
            <a:xfrm>
              <a:off x="356112" y="1943619"/>
              <a:ext cx="2633586" cy="874365"/>
              <a:chOff x="1155220" y="2094922"/>
              <a:chExt cx="3014609" cy="874365"/>
            </a:xfrm>
          </p:grpSpPr>
          <p:sp>
            <p:nvSpPr>
              <p:cNvPr id="46" name="타원 45"/>
              <p:cNvSpPr/>
              <p:nvPr/>
            </p:nvSpPr>
            <p:spPr>
              <a:xfrm>
                <a:off x="1319154" y="2771269"/>
                <a:ext cx="198018" cy="1980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47" name="모서리가 둥근 직사각형 46"/>
              <p:cNvSpPr/>
              <p:nvPr/>
            </p:nvSpPr>
            <p:spPr>
              <a:xfrm>
                <a:off x="1155220" y="2094922"/>
                <a:ext cx="3014609" cy="389299"/>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prstClr val="white"/>
                    </a:solidFill>
                  </a:rPr>
                  <a:t>Ackerman Steering</a:t>
                </a:r>
              </a:p>
            </p:txBody>
          </p:sp>
          <p:sp>
            <p:nvSpPr>
              <p:cNvPr id="48" name="타원 47"/>
              <p:cNvSpPr/>
              <p:nvPr/>
            </p:nvSpPr>
            <p:spPr>
              <a:xfrm>
                <a:off x="1319154" y="2190562"/>
                <a:ext cx="198018" cy="198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49" name="모서리가 둥근 직사각형 48"/>
              <p:cNvSpPr/>
              <p:nvPr/>
            </p:nvSpPr>
            <p:spPr>
              <a:xfrm>
                <a:off x="1382290" y="2279628"/>
                <a:ext cx="73277" cy="612000"/>
              </a:xfrm>
              <a:prstGeom prst="roundRect">
                <a:avLst>
                  <a:gd name="adj" fmla="val 50000"/>
                </a:avLst>
              </a:prstGeom>
              <a:gradFill flip="none" rotWithShape="1">
                <a:gsLst>
                  <a:gs pos="4000">
                    <a:srgbClr val="FFFEFC">
                      <a:shade val="30000"/>
                      <a:satMod val="115000"/>
                    </a:srgbClr>
                  </a:gs>
                  <a:gs pos="61000">
                    <a:srgbClr val="FFFE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50" name="타원 49"/>
              <p:cNvSpPr/>
              <p:nvPr/>
            </p:nvSpPr>
            <p:spPr>
              <a:xfrm>
                <a:off x="3777526" y="2771269"/>
                <a:ext cx="198018" cy="1980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51" name="타원 50"/>
              <p:cNvSpPr/>
              <p:nvPr/>
            </p:nvSpPr>
            <p:spPr>
              <a:xfrm>
                <a:off x="3777526" y="2190562"/>
                <a:ext cx="198018" cy="198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52" name="모서리가 둥근 직사각형 51"/>
              <p:cNvSpPr/>
              <p:nvPr/>
            </p:nvSpPr>
            <p:spPr>
              <a:xfrm>
                <a:off x="3840662" y="2279628"/>
                <a:ext cx="73277" cy="612000"/>
              </a:xfrm>
              <a:prstGeom prst="roundRect">
                <a:avLst>
                  <a:gd name="adj" fmla="val 50000"/>
                </a:avLst>
              </a:prstGeom>
              <a:gradFill flip="none" rotWithShape="1">
                <a:gsLst>
                  <a:gs pos="4000">
                    <a:srgbClr val="FFFEFC">
                      <a:shade val="30000"/>
                      <a:satMod val="115000"/>
                    </a:srgbClr>
                  </a:gs>
                  <a:gs pos="61000">
                    <a:srgbClr val="FFFE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grpSp>
        <p:pic>
          <p:nvPicPr>
            <p:cNvPr id="63" name="Picture 62">
              <a:extLst>
                <a:ext uri="{FF2B5EF4-FFF2-40B4-BE49-F238E27FC236}">
                  <a16:creationId xmlns:a16="http://schemas.microsoft.com/office/drawing/2014/main" id="{42D41DFA-A9CC-8443-AD86-89E1669F6A1B}"/>
                </a:ext>
              </a:extLst>
            </p:cNvPr>
            <p:cNvPicPr/>
            <p:nvPr/>
          </p:nvPicPr>
          <p:blipFill rotWithShape="1">
            <a:blip r:embed="rId3">
              <a:extLst>
                <a:ext uri="{28A0092B-C50C-407E-A947-70E740481C1C}">
                  <a14:useLocalDpi xmlns:a14="http://schemas.microsoft.com/office/drawing/2010/main" val="0"/>
                </a:ext>
              </a:extLst>
            </a:blip>
            <a:srcRect l="32412" t="22976" b="27025"/>
            <a:stretch/>
          </p:blipFill>
          <p:spPr>
            <a:xfrm>
              <a:off x="356170" y="2690612"/>
              <a:ext cx="2496185" cy="1724660"/>
            </a:xfrm>
            <a:prstGeom prst="rect">
              <a:avLst/>
            </a:prstGeom>
          </p:spPr>
        </p:pic>
        <p:grpSp>
          <p:nvGrpSpPr>
            <p:cNvPr id="81" name="Group 80">
              <a:extLst>
                <a:ext uri="{FF2B5EF4-FFF2-40B4-BE49-F238E27FC236}">
                  <a16:creationId xmlns:a16="http://schemas.microsoft.com/office/drawing/2014/main" id="{4BCFDF67-2B38-324D-830C-ED78F0C42C8F}"/>
                </a:ext>
              </a:extLst>
            </p:cNvPr>
            <p:cNvGrpSpPr/>
            <p:nvPr/>
          </p:nvGrpSpPr>
          <p:grpSpPr>
            <a:xfrm>
              <a:off x="859983" y="1270190"/>
              <a:ext cx="1511112" cy="430015"/>
              <a:chOff x="3299791" y="2722041"/>
              <a:chExt cx="5932762" cy="1470991"/>
            </a:xfrm>
          </p:grpSpPr>
          <p:sp>
            <p:nvSpPr>
              <p:cNvPr id="82" name="Rectangle 81">
                <a:extLst>
                  <a:ext uri="{FF2B5EF4-FFF2-40B4-BE49-F238E27FC236}">
                    <a16:creationId xmlns:a16="http://schemas.microsoft.com/office/drawing/2014/main" id="{394EA263-7382-084F-9741-F859843742D3}"/>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4636E68-02A3-4648-9F61-57126C6AB870}"/>
                  </a:ext>
                </a:extLst>
              </p:cNvPr>
              <p:cNvSpPr/>
              <p:nvPr/>
            </p:nvSpPr>
            <p:spPr>
              <a:xfrm>
                <a:off x="3419490" y="2773835"/>
                <a:ext cx="5591165" cy="1317319"/>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직사각형 8">
                <a:extLst>
                  <a:ext uri="{FF2B5EF4-FFF2-40B4-BE49-F238E27FC236}">
                    <a16:creationId xmlns:a16="http://schemas.microsoft.com/office/drawing/2014/main" id="{95B9F8C1-BFEC-3244-98D0-743FF459308F}"/>
                  </a:ext>
                </a:extLst>
              </p:cNvPr>
              <p:cNvSpPr/>
              <p:nvPr/>
            </p:nvSpPr>
            <p:spPr>
              <a:xfrm>
                <a:off x="5057592" y="2807468"/>
                <a:ext cx="4174961" cy="1141234"/>
              </a:xfrm>
              <a:prstGeom prst="rect">
                <a:avLst/>
              </a:prstGeom>
            </p:spPr>
            <p:txBody>
              <a:bodyPr wrap="square">
                <a:spAutoFit/>
              </a:bodyPr>
              <a:lstStyle/>
              <a:p>
                <a:pPr>
                  <a:lnSpc>
                    <a:spcPct val="150000"/>
                  </a:lnSpc>
                </a:pPr>
                <a:r>
                  <a:rPr lang="en-US" altLang="ko-KR" sz="1200" b="1" i="1" dirty="0">
                    <a:solidFill>
                      <a:schemeClr val="bg1"/>
                    </a:solidFill>
                  </a:rPr>
                  <a:t>2WS</a:t>
                </a:r>
              </a:p>
            </p:txBody>
          </p:sp>
        </p:grpSp>
        <p:cxnSp>
          <p:nvCxnSpPr>
            <p:cNvPr id="85" name="Straight Connector 84">
              <a:extLst>
                <a:ext uri="{FF2B5EF4-FFF2-40B4-BE49-F238E27FC236}">
                  <a16:creationId xmlns:a16="http://schemas.microsoft.com/office/drawing/2014/main" id="{AF1258C2-EA5F-7A4C-AAA7-B1686EBCEA1F}"/>
                </a:ext>
              </a:extLst>
            </p:cNvPr>
            <p:cNvCxnSpPr>
              <a:cxnSpLocks/>
            </p:cNvCxnSpPr>
            <p:nvPr/>
          </p:nvCxnSpPr>
          <p:spPr>
            <a:xfrm>
              <a:off x="3274142" y="1255049"/>
              <a:ext cx="0" cy="5224409"/>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02803A7B-C157-D445-A99B-2721469570CE}"/>
              </a:ext>
            </a:extLst>
          </p:cNvPr>
          <p:cNvGrpSpPr/>
          <p:nvPr/>
        </p:nvGrpSpPr>
        <p:grpSpPr>
          <a:xfrm>
            <a:off x="3464428" y="1255049"/>
            <a:ext cx="8408034" cy="4778003"/>
            <a:chOff x="3464428" y="1255049"/>
            <a:chExt cx="8408034" cy="4778003"/>
          </a:xfrm>
        </p:grpSpPr>
        <p:sp>
          <p:nvSpPr>
            <p:cNvPr id="33" name="직사각형 36">
              <a:extLst>
                <a:ext uri="{FF2B5EF4-FFF2-40B4-BE49-F238E27FC236}">
                  <a16:creationId xmlns:a16="http://schemas.microsoft.com/office/drawing/2014/main" id="{38CACAE7-6ABD-4049-89D6-0D40ADED358B}"/>
                </a:ext>
              </a:extLst>
            </p:cNvPr>
            <p:cNvSpPr/>
            <p:nvPr/>
          </p:nvSpPr>
          <p:spPr>
            <a:xfrm>
              <a:off x="9236589" y="2529008"/>
              <a:ext cx="2631589" cy="203723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양쪽 모서리가 둥근 사각형 38">
              <a:extLst>
                <a:ext uri="{FF2B5EF4-FFF2-40B4-BE49-F238E27FC236}">
                  <a16:creationId xmlns:a16="http://schemas.microsoft.com/office/drawing/2014/main" id="{9476737B-54E7-8E48-A6A5-DDEABEC8F523}"/>
                </a:ext>
              </a:extLst>
            </p:cNvPr>
            <p:cNvSpPr/>
            <p:nvPr/>
          </p:nvSpPr>
          <p:spPr>
            <a:xfrm>
              <a:off x="9238876" y="4566238"/>
              <a:ext cx="2633585" cy="1466814"/>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nSpc>
                  <a:spcPct val="150000"/>
                </a:lnSpc>
              </a:pPr>
              <a:r>
                <a:rPr lang="en-US" altLang="ko-KR" sz="1200" dirty="0">
                  <a:solidFill>
                    <a:srgbClr val="7A788D"/>
                  </a:solidFill>
                </a:rPr>
                <a:t>Spinning is turning the vehicle’s direction with zero turning radius. </a:t>
              </a:r>
            </a:p>
          </p:txBody>
        </p:sp>
        <p:grpSp>
          <p:nvGrpSpPr>
            <p:cNvPr id="40" name="그룹 52">
              <a:extLst>
                <a:ext uri="{FF2B5EF4-FFF2-40B4-BE49-F238E27FC236}">
                  <a16:creationId xmlns:a16="http://schemas.microsoft.com/office/drawing/2014/main" id="{549AB607-E4D2-C048-962A-C119E4ACE171}"/>
                </a:ext>
              </a:extLst>
            </p:cNvPr>
            <p:cNvGrpSpPr/>
            <p:nvPr/>
          </p:nvGrpSpPr>
          <p:grpSpPr>
            <a:xfrm>
              <a:off x="9238876" y="1960251"/>
              <a:ext cx="2633586" cy="874365"/>
              <a:chOff x="1155220" y="2094922"/>
              <a:chExt cx="3014609" cy="874365"/>
            </a:xfrm>
          </p:grpSpPr>
          <p:sp>
            <p:nvSpPr>
              <p:cNvPr id="41" name="타원 53">
                <a:extLst>
                  <a:ext uri="{FF2B5EF4-FFF2-40B4-BE49-F238E27FC236}">
                    <a16:creationId xmlns:a16="http://schemas.microsoft.com/office/drawing/2014/main" id="{C31E9D22-E29F-F049-B2F7-2DAEA1F85E5D}"/>
                  </a:ext>
                </a:extLst>
              </p:cNvPr>
              <p:cNvSpPr/>
              <p:nvPr/>
            </p:nvSpPr>
            <p:spPr>
              <a:xfrm>
                <a:off x="1319154" y="2771269"/>
                <a:ext cx="198018" cy="1980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42" name="모서리가 둥근 직사각형 54">
                <a:extLst>
                  <a:ext uri="{FF2B5EF4-FFF2-40B4-BE49-F238E27FC236}">
                    <a16:creationId xmlns:a16="http://schemas.microsoft.com/office/drawing/2014/main" id="{EE6A6793-09AB-5045-96A9-5A147EB2713F}"/>
                  </a:ext>
                </a:extLst>
              </p:cNvPr>
              <p:cNvSpPr/>
              <p:nvPr/>
            </p:nvSpPr>
            <p:spPr>
              <a:xfrm>
                <a:off x="1155220" y="2094922"/>
                <a:ext cx="3014609" cy="389299"/>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prstClr val="white"/>
                    </a:solidFill>
                  </a:rPr>
                  <a:t>Spinning</a:t>
                </a:r>
              </a:p>
            </p:txBody>
          </p:sp>
          <p:sp>
            <p:nvSpPr>
              <p:cNvPr id="44" name="타원 55">
                <a:extLst>
                  <a:ext uri="{FF2B5EF4-FFF2-40B4-BE49-F238E27FC236}">
                    <a16:creationId xmlns:a16="http://schemas.microsoft.com/office/drawing/2014/main" id="{5181010F-AA7D-074F-A568-48520F2CE53A}"/>
                  </a:ext>
                </a:extLst>
              </p:cNvPr>
              <p:cNvSpPr/>
              <p:nvPr/>
            </p:nvSpPr>
            <p:spPr>
              <a:xfrm>
                <a:off x="1319154" y="2190562"/>
                <a:ext cx="198018" cy="198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45" name="모서리가 둥근 직사각형 56">
                <a:extLst>
                  <a:ext uri="{FF2B5EF4-FFF2-40B4-BE49-F238E27FC236}">
                    <a16:creationId xmlns:a16="http://schemas.microsoft.com/office/drawing/2014/main" id="{FFE3B61E-8FFA-6C4D-AF52-7BCBD450A797}"/>
                  </a:ext>
                </a:extLst>
              </p:cNvPr>
              <p:cNvSpPr/>
              <p:nvPr/>
            </p:nvSpPr>
            <p:spPr>
              <a:xfrm>
                <a:off x="1382290" y="2279628"/>
                <a:ext cx="73277" cy="612000"/>
              </a:xfrm>
              <a:prstGeom prst="roundRect">
                <a:avLst>
                  <a:gd name="adj" fmla="val 50000"/>
                </a:avLst>
              </a:prstGeom>
              <a:gradFill flip="none" rotWithShape="1">
                <a:gsLst>
                  <a:gs pos="4000">
                    <a:srgbClr val="FFFEFC">
                      <a:shade val="30000"/>
                      <a:satMod val="115000"/>
                    </a:srgbClr>
                  </a:gs>
                  <a:gs pos="61000">
                    <a:srgbClr val="FFFE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60" name="타원 57">
                <a:extLst>
                  <a:ext uri="{FF2B5EF4-FFF2-40B4-BE49-F238E27FC236}">
                    <a16:creationId xmlns:a16="http://schemas.microsoft.com/office/drawing/2014/main" id="{7AD04300-3845-F547-B5BA-47C974435851}"/>
                  </a:ext>
                </a:extLst>
              </p:cNvPr>
              <p:cNvSpPr/>
              <p:nvPr/>
            </p:nvSpPr>
            <p:spPr>
              <a:xfrm>
                <a:off x="3777526" y="2771269"/>
                <a:ext cx="198018" cy="1980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61" name="타원 58">
                <a:extLst>
                  <a:ext uri="{FF2B5EF4-FFF2-40B4-BE49-F238E27FC236}">
                    <a16:creationId xmlns:a16="http://schemas.microsoft.com/office/drawing/2014/main" id="{CAC994AA-5015-184E-9E00-EB8C57EC2D92}"/>
                  </a:ext>
                </a:extLst>
              </p:cNvPr>
              <p:cNvSpPr/>
              <p:nvPr/>
            </p:nvSpPr>
            <p:spPr>
              <a:xfrm>
                <a:off x="3777526" y="2190562"/>
                <a:ext cx="198018" cy="198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62" name="모서리가 둥근 직사각형 63">
                <a:extLst>
                  <a:ext uri="{FF2B5EF4-FFF2-40B4-BE49-F238E27FC236}">
                    <a16:creationId xmlns:a16="http://schemas.microsoft.com/office/drawing/2014/main" id="{FD252F15-9BDB-C947-8692-D668490D1B19}"/>
                  </a:ext>
                </a:extLst>
              </p:cNvPr>
              <p:cNvSpPr/>
              <p:nvPr/>
            </p:nvSpPr>
            <p:spPr>
              <a:xfrm>
                <a:off x="3840662" y="2279628"/>
                <a:ext cx="73277" cy="612000"/>
              </a:xfrm>
              <a:prstGeom prst="roundRect">
                <a:avLst>
                  <a:gd name="adj" fmla="val 50000"/>
                </a:avLst>
              </a:prstGeom>
              <a:gradFill flip="none" rotWithShape="1">
                <a:gsLst>
                  <a:gs pos="4000">
                    <a:srgbClr val="FFFEFC">
                      <a:shade val="30000"/>
                      <a:satMod val="115000"/>
                    </a:srgbClr>
                  </a:gs>
                  <a:gs pos="61000">
                    <a:srgbClr val="FFFE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grpSp>
        <p:grpSp>
          <p:nvGrpSpPr>
            <p:cNvPr id="3" name="Group 2">
              <a:extLst>
                <a:ext uri="{FF2B5EF4-FFF2-40B4-BE49-F238E27FC236}">
                  <a16:creationId xmlns:a16="http://schemas.microsoft.com/office/drawing/2014/main" id="{1180A5D4-E808-0241-A90D-2F7AA44C0064}"/>
                </a:ext>
              </a:extLst>
            </p:cNvPr>
            <p:cNvGrpSpPr/>
            <p:nvPr/>
          </p:nvGrpSpPr>
          <p:grpSpPr>
            <a:xfrm>
              <a:off x="3464428" y="1943619"/>
              <a:ext cx="2660407" cy="4083671"/>
              <a:chOff x="6372052" y="1960251"/>
              <a:chExt cx="2660407" cy="4083671"/>
            </a:xfrm>
          </p:grpSpPr>
          <p:sp>
            <p:nvSpPr>
              <p:cNvPr id="38" name="직사각형 37"/>
              <p:cNvSpPr/>
              <p:nvPr/>
            </p:nvSpPr>
            <p:spPr>
              <a:xfrm>
                <a:off x="6400870" y="2529008"/>
                <a:ext cx="2631589" cy="203723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양쪽 모서리가 둥근 사각형 42"/>
              <p:cNvSpPr/>
              <p:nvPr/>
            </p:nvSpPr>
            <p:spPr>
              <a:xfrm>
                <a:off x="6398585" y="4566239"/>
                <a:ext cx="2633585" cy="1477683"/>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nSpc>
                    <a:spcPct val="150000"/>
                  </a:lnSpc>
                </a:pPr>
                <a:r>
                  <a:rPr lang="en-US" sz="1200" dirty="0">
                    <a:solidFill>
                      <a:srgbClr val="7A788D"/>
                    </a:solidFill>
                    <a:ea typeface="Times New Roman" panose="02020603050405020304" pitchFamily="18" charset="0"/>
                  </a:rPr>
                  <a:t>Crab Steering operate by         steering all wheels in the same direction and at the same angle. It allows the vehicle to translate or glide to any direction.</a:t>
                </a:r>
                <a:endParaRPr lang="en-US" altLang="ko-KR" sz="1200" dirty="0">
                  <a:solidFill>
                    <a:srgbClr val="7A788D"/>
                  </a:solidFill>
                </a:endParaRPr>
              </a:p>
            </p:txBody>
          </p:sp>
          <p:grpSp>
            <p:nvGrpSpPr>
              <p:cNvPr id="65" name="그룹 64"/>
              <p:cNvGrpSpPr/>
              <p:nvPr/>
            </p:nvGrpSpPr>
            <p:grpSpPr>
              <a:xfrm>
                <a:off x="6372052" y="1960251"/>
                <a:ext cx="2633586" cy="874365"/>
                <a:chOff x="1155220" y="2094922"/>
                <a:chExt cx="3014609" cy="874365"/>
              </a:xfrm>
            </p:grpSpPr>
            <p:sp>
              <p:nvSpPr>
                <p:cNvPr id="68" name="타원 67"/>
                <p:cNvSpPr/>
                <p:nvPr/>
              </p:nvSpPr>
              <p:spPr>
                <a:xfrm>
                  <a:off x="1319154" y="2771269"/>
                  <a:ext cx="198018" cy="1980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69" name="모서리가 둥근 직사각형 68"/>
                <p:cNvSpPr/>
                <p:nvPr/>
              </p:nvSpPr>
              <p:spPr>
                <a:xfrm>
                  <a:off x="1155220" y="2094922"/>
                  <a:ext cx="3014609" cy="389299"/>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prstClr val="white"/>
                      </a:solidFill>
                    </a:rPr>
                    <a:t>Crab Steering</a:t>
                  </a:r>
                </a:p>
              </p:txBody>
            </p:sp>
            <p:sp>
              <p:nvSpPr>
                <p:cNvPr id="70" name="타원 69"/>
                <p:cNvSpPr/>
                <p:nvPr/>
              </p:nvSpPr>
              <p:spPr>
                <a:xfrm>
                  <a:off x="1319154" y="2190562"/>
                  <a:ext cx="198018" cy="198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71" name="모서리가 둥근 직사각형 70"/>
                <p:cNvSpPr/>
                <p:nvPr/>
              </p:nvSpPr>
              <p:spPr>
                <a:xfrm>
                  <a:off x="1382290" y="2279628"/>
                  <a:ext cx="73277" cy="612000"/>
                </a:xfrm>
                <a:prstGeom prst="roundRect">
                  <a:avLst>
                    <a:gd name="adj" fmla="val 50000"/>
                  </a:avLst>
                </a:prstGeom>
                <a:gradFill flip="none" rotWithShape="1">
                  <a:gsLst>
                    <a:gs pos="4000">
                      <a:srgbClr val="FFFEFC">
                        <a:shade val="30000"/>
                        <a:satMod val="115000"/>
                      </a:srgbClr>
                    </a:gs>
                    <a:gs pos="61000">
                      <a:srgbClr val="FFFE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74" name="타원 73"/>
                <p:cNvSpPr/>
                <p:nvPr/>
              </p:nvSpPr>
              <p:spPr>
                <a:xfrm>
                  <a:off x="3777526" y="2771269"/>
                  <a:ext cx="198018" cy="1980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75" name="타원 74"/>
                <p:cNvSpPr/>
                <p:nvPr/>
              </p:nvSpPr>
              <p:spPr>
                <a:xfrm>
                  <a:off x="3777526" y="2190562"/>
                  <a:ext cx="198018" cy="198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76" name="모서리가 둥근 직사각형 75"/>
                <p:cNvSpPr/>
                <p:nvPr/>
              </p:nvSpPr>
              <p:spPr>
                <a:xfrm>
                  <a:off x="3840662" y="2279628"/>
                  <a:ext cx="73277" cy="612000"/>
                </a:xfrm>
                <a:prstGeom prst="roundRect">
                  <a:avLst>
                    <a:gd name="adj" fmla="val 50000"/>
                  </a:avLst>
                </a:prstGeom>
                <a:gradFill flip="none" rotWithShape="1">
                  <a:gsLst>
                    <a:gs pos="4000">
                      <a:srgbClr val="FFFEFC">
                        <a:shade val="30000"/>
                        <a:satMod val="115000"/>
                      </a:srgbClr>
                    </a:gs>
                    <a:gs pos="61000">
                      <a:srgbClr val="FFFE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grpSp>
          <p:pic>
            <p:nvPicPr>
              <p:cNvPr id="67" name="Picture 66">
                <a:extLst>
                  <a:ext uri="{FF2B5EF4-FFF2-40B4-BE49-F238E27FC236}">
                    <a16:creationId xmlns:a16="http://schemas.microsoft.com/office/drawing/2014/main" id="{788092E1-4317-8E48-9ACF-0DB9F0560B04}"/>
                  </a:ext>
                </a:extLst>
              </p:cNvPr>
              <p:cNvPicPr/>
              <p:nvPr/>
            </p:nvPicPr>
            <p:blipFill rotWithShape="1">
              <a:blip r:embed="rId4">
                <a:extLst>
                  <a:ext uri="{28A0092B-C50C-407E-A947-70E740481C1C}">
                    <a14:useLocalDpi xmlns:a14="http://schemas.microsoft.com/office/drawing/2010/main" val="0"/>
                  </a:ext>
                </a:extLst>
              </a:blip>
              <a:srcRect l="32793" t="23522" b="28162"/>
              <a:stretch/>
            </p:blipFill>
            <p:spPr>
              <a:xfrm>
                <a:off x="6576993" y="2756957"/>
                <a:ext cx="2442210" cy="1640205"/>
              </a:xfrm>
              <a:prstGeom prst="rect">
                <a:avLst/>
              </a:prstGeom>
            </p:spPr>
          </p:pic>
        </p:grpSp>
        <p:pic>
          <p:nvPicPr>
            <p:cNvPr id="72" name="Picture 71">
              <a:extLst>
                <a:ext uri="{FF2B5EF4-FFF2-40B4-BE49-F238E27FC236}">
                  <a16:creationId xmlns:a16="http://schemas.microsoft.com/office/drawing/2014/main" id="{BD17E4A3-76E8-B14F-9C7A-985F074FBDDD}"/>
                </a:ext>
              </a:extLst>
            </p:cNvPr>
            <p:cNvPicPr/>
            <p:nvPr/>
          </p:nvPicPr>
          <p:blipFill rotWithShape="1">
            <a:blip r:embed="rId5">
              <a:extLst>
                <a:ext uri="{28A0092B-C50C-407E-A947-70E740481C1C}">
                  <a14:useLocalDpi xmlns:a14="http://schemas.microsoft.com/office/drawing/2010/main" val="0"/>
                </a:ext>
              </a:extLst>
            </a:blip>
            <a:srcRect l="56286" t="25073" b="24601"/>
            <a:stretch/>
          </p:blipFill>
          <p:spPr>
            <a:xfrm>
              <a:off x="10248693" y="2759074"/>
              <a:ext cx="1490345" cy="1602105"/>
            </a:xfrm>
            <a:prstGeom prst="rect">
              <a:avLst/>
            </a:prstGeom>
          </p:spPr>
        </p:pic>
        <p:grpSp>
          <p:nvGrpSpPr>
            <p:cNvPr id="77" name="Group 76">
              <a:extLst>
                <a:ext uri="{FF2B5EF4-FFF2-40B4-BE49-F238E27FC236}">
                  <a16:creationId xmlns:a16="http://schemas.microsoft.com/office/drawing/2014/main" id="{7F2FD3E1-3AD1-CA4A-A93B-65A10E70FAD1}"/>
                </a:ext>
              </a:extLst>
            </p:cNvPr>
            <p:cNvGrpSpPr/>
            <p:nvPr/>
          </p:nvGrpSpPr>
          <p:grpSpPr>
            <a:xfrm>
              <a:off x="6944566" y="1255049"/>
              <a:ext cx="1488557" cy="430015"/>
              <a:chOff x="3299791" y="2722041"/>
              <a:chExt cx="5844209" cy="1470991"/>
            </a:xfrm>
          </p:grpSpPr>
          <p:sp>
            <p:nvSpPr>
              <p:cNvPr id="78" name="Rectangle 77">
                <a:extLst>
                  <a:ext uri="{FF2B5EF4-FFF2-40B4-BE49-F238E27FC236}">
                    <a16:creationId xmlns:a16="http://schemas.microsoft.com/office/drawing/2014/main" id="{072BCD73-89FA-3F4C-A4D0-69DADC43E016}"/>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5B66D20-0A74-364F-B3C2-4C2C4D10329D}"/>
                  </a:ext>
                </a:extLst>
              </p:cNvPr>
              <p:cNvSpPr/>
              <p:nvPr/>
            </p:nvSpPr>
            <p:spPr>
              <a:xfrm>
                <a:off x="3419490" y="2773835"/>
                <a:ext cx="5591165" cy="1317319"/>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직사각형 8">
                <a:extLst>
                  <a:ext uri="{FF2B5EF4-FFF2-40B4-BE49-F238E27FC236}">
                    <a16:creationId xmlns:a16="http://schemas.microsoft.com/office/drawing/2014/main" id="{BC9D8B54-9AE7-6340-9200-DB084E9D255E}"/>
                  </a:ext>
                </a:extLst>
              </p:cNvPr>
              <p:cNvSpPr/>
              <p:nvPr/>
            </p:nvSpPr>
            <p:spPr>
              <a:xfrm>
                <a:off x="4131141" y="2807468"/>
                <a:ext cx="4174961" cy="1141234"/>
              </a:xfrm>
              <a:prstGeom prst="rect">
                <a:avLst/>
              </a:prstGeom>
            </p:spPr>
            <p:txBody>
              <a:bodyPr wrap="square">
                <a:spAutoFit/>
              </a:bodyPr>
              <a:lstStyle/>
              <a:p>
                <a:pPr>
                  <a:lnSpc>
                    <a:spcPct val="150000"/>
                  </a:lnSpc>
                </a:pPr>
                <a:r>
                  <a:rPr lang="en-US" altLang="ko-KR" sz="1200" b="1" i="1" dirty="0">
                    <a:solidFill>
                      <a:schemeClr val="bg1"/>
                    </a:solidFill>
                  </a:rPr>
                  <a:t>4WIS/4WID</a:t>
                </a:r>
              </a:p>
            </p:txBody>
          </p:sp>
        </p:grpSp>
        <p:grpSp>
          <p:nvGrpSpPr>
            <p:cNvPr id="86" name="Group 85">
              <a:extLst>
                <a:ext uri="{FF2B5EF4-FFF2-40B4-BE49-F238E27FC236}">
                  <a16:creationId xmlns:a16="http://schemas.microsoft.com/office/drawing/2014/main" id="{2EB22A3C-B6DB-8C4F-9801-32EA54627E12}"/>
                </a:ext>
              </a:extLst>
            </p:cNvPr>
            <p:cNvGrpSpPr/>
            <p:nvPr/>
          </p:nvGrpSpPr>
          <p:grpSpPr>
            <a:xfrm>
              <a:off x="6361475" y="1943619"/>
              <a:ext cx="2651262" cy="4072801"/>
              <a:chOff x="3540617" y="1960251"/>
              <a:chExt cx="2651262" cy="4072801"/>
            </a:xfrm>
          </p:grpSpPr>
          <p:sp>
            <p:nvSpPr>
              <p:cNvPr id="87" name="직사각형 36">
                <a:extLst>
                  <a:ext uri="{FF2B5EF4-FFF2-40B4-BE49-F238E27FC236}">
                    <a16:creationId xmlns:a16="http://schemas.microsoft.com/office/drawing/2014/main" id="{513885E9-9456-C743-BBAB-038876A5788D}"/>
                  </a:ext>
                </a:extLst>
              </p:cNvPr>
              <p:cNvSpPr/>
              <p:nvPr/>
            </p:nvSpPr>
            <p:spPr>
              <a:xfrm>
                <a:off x="3540617" y="2529008"/>
                <a:ext cx="2631589" cy="203723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양쪽 모서리가 둥근 사각형 38">
                <a:extLst>
                  <a:ext uri="{FF2B5EF4-FFF2-40B4-BE49-F238E27FC236}">
                    <a16:creationId xmlns:a16="http://schemas.microsoft.com/office/drawing/2014/main" id="{8D13CB60-C178-A04B-AFF3-7C7330C0A32B}"/>
                  </a:ext>
                </a:extLst>
              </p:cNvPr>
              <p:cNvSpPr/>
              <p:nvPr/>
            </p:nvSpPr>
            <p:spPr>
              <a:xfrm>
                <a:off x="3542904" y="4566238"/>
                <a:ext cx="2648975" cy="1466814"/>
              </a:xfrm>
              <a:prstGeom prst="round2SameRect">
                <a:avLst>
                  <a:gd name="adj1" fmla="val 0"/>
                  <a:gd name="adj2" fmla="val 0"/>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t"/>
              <a:lstStyle/>
              <a:p>
                <a:pPr>
                  <a:lnSpc>
                    <a:spcPct val="150000"/>
                  </a:lnSpc>
                </a:pPr>
                <a:r>
                  <a:rPr lang="en-US" sz="1200" dirty="0">
                    <a:solidFill>
                      <a:schemeClr val="bg1"/>
                    </a:solidFill>
                    <a:ea typeface="Times New Roman" panose="02020603050405020304" pitchFamily="18" charset="0"/>
                  </a:rPr>
                  <a:t>AFRS(Active Front Rear Steering) mechanism involves front and   rear wheels turning independently for smaller turning radius and better cornering stability.</a:t>
                </a:r>
                <a:endParaRPr lang="en-US" altLang="ko-KR" sz="1200" dirty="0">
                  <a:solidFill>
                    <a:schemeClr val="bg1"/>
                  </a:solidFill>
                </a:endParaRPr>
              </a:p>
            </p:txBody>
          </p:sp>
          <p:grpSp>
            <p:nvGrpSpPr>
              <p:cNvPr id="89" name="그룹 52">
                <a:extLst>
                  <a:ext uri="{FF2B5EF4-FFF2-40B4-BE49-F238E27FC236}">
                    <a16:creationId xmlns:a16="http://schemas.microsoft.com/office/drawing/2014/main" id="{AB1CDC25-F9AB-A441-AE14-8F9F160E8F26}"/>
                  </a:ext>
                </a:extLst>
              </p:cNvPr>
              <p:cNvGrpSpPr/>
              <p:nvPr/>
            </p:nvGrpSpPr>
            <p:grpSpPr>
              <a:xfrm>
                <a:off x="3542904" y="1960251"/>
                <a:ext cx="2633586" cy="874365"/>
                <a:chOff x="1155220" y="2094922"/>
                <a:chExt cx="3014609" cy="874365"/>
              </a:xfrm>
            </p:grpSpPr>
            <p:sp>
              <p:nvSpPr>
                <p:cNvPr id="91" name="타원 53">
                  <a:extLst>
                    <a:ext uri="{FF2B5EF4-FFF2-40B4-BE49-F238E27FC236}">
                      <a16:creationId xmlns:a16="http://schemas.microsoft.com/office/drawing/2014/main" id="{701FC9EB-0BFB-FA41-9E32-6846711D6C36}"/>
                    </a:ext>
                  </a:extLst>
                </p:cNvPr>
                <p:cNvSpPr/>
                <p:nvPr/>
              </p:nvSpPr>
              <p:spPr>
                <a:xfrm>
                  <a:off x="1319154" y="2771269"/>
                  <a:ext cx="198018" cy="1980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92" name="모서리가 둥근 직사각형 54">
                  <a:extLst>
                    <a:ext uri="{FF2B5EF4-FFF2-40B4-BE49-F238E27FC236}">
                      <a16:creationId xmlns:a16="http://schemas.microsoft.com/office/drawing/2014/main" id="{7D344B5F-DE0F-C946-B784-F09C30DB6803}"/>
                    </a:ext>
                  </a:extLst>
                </p:cNvPr>
                <p:cNvSpPr/>
                <p:nvPr/>
              </p:nvSpPr>
              <p:spPr>
                <a:xfrm>
                  <a:off x="1155220" y="2094922"/>
                  <a:ext cx="3014609" cy="389299"/>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prstClr val="white"/>
                      </a:solidFill>
                    </a:rPr>
                    <a:t>AFRS</a:t>
                  </a:r>
                </a:p>
              </p:txBody>
            </p:sp>
            <p:sp>
              <p:nvSpPr>
                <p:cNvPr id="93" name="타원 55">
                  <a:extLst>
                    <a:ext uri="{FF2B5EF4-FFF2-40B4-BE49-F238E27FC236}">
                      <a16:creationId xmlns:a16="http://schemas.microsoft.com/office/drawing/2014/main" id="{FDCA114A-773D-6C43-802D-BFCBC9E57974}"/>
                    </a:ext>
                  </a:extLst>
                </p:cNvPr>
                <p:cNvSpPr/>
                <p:nvPr/>
              </p:nvSpPr>
              <p:spPr>
                <a:xfrm>
                  <a:off x="1319154" y="2190562"/>
                  <a:ext cx="198018" cy="198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94" name="모서리가 둥근 직사각형 56">
                  <a:extLst>
                    <a:ext uri="{FF2B5EF4-FFF2-40B4-BE49-F238E27FC236}">
                      <a16:creationId xmlns:a16="http://schemas.microsoft.com/office/drawing/2014/main" id="{E9C435D5-3C56-624E-A02E-94718C56B826}"/>
                    </a:ext>
                  </a:extLst>
                </p:cNvPr>
                <p:cNvSpPr/>
                <p:nvPr/>
              </p:nvSpPr>
              <p:spPr>
                <a:xfrm>
                  <a:off x="1382290" y="2279628"/>
                  <a:ext cx="73277" cy="612000"/>
                </a:xfrm>
                <a:prstGeom prst="roundRect">
                  <a:avLst>
                    <a:gd name="adj" fmla="val 50000"/>
                  </a:avLst>
                </a:prstGeom>
                <a:gradFill flip="none" rotWithShape="1">
                  <a:gsLst>
                    <a:gs pos="4000">
                      <a:srgbClr val="FFFEFC">
                        <a:shade val="30000"/>
                        <a:satMod val="115000"/>
                      </a:srgbClr>
                    </a:gs>
                    <a:gs pos="61000">
                      <a:srgbClr val="FFFE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95" name="타원 57">
                  <a:extLst>
                    <a:ext uri="{FF2B5EF4-FFF2-40B4-BE49-F238E27FC236}">
                      <a16:creationId xmlns:a16="http://schemas.microsoft.com/office/drawing/2014/main" id="{19B1AABF-FEE5-FB4A-9D71-5A6C0435D49F}"/>
                    </a:ext>
                  </a:extLst>
                </p:cNvPr>
                <p:cNvSpPr/>
                <p:nvPr/>
              </p:nvSpPr>
              <p:spPr>
                <a:xfrm>
                  <a:off x="3777526" y="2771269"/>
                  <a:ext cx="198018" cy="19801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96" name="타원 58">
                  <a:extLst>
                    <a:ext uri="{FF2B5EF4-FFF2-40B4-BE49-F238E27FC236}">
                      <a16:creationId xmlns:a16="http://schemas.microsoft.com/office/drawing/2014/main" id="{3514C80B-36D5-574B-8C5E-BCD8DD967597}"/>
                    </a:ext>
                  </a:extLst>
                </p:cNvPr>
                <p:cNvSpPr/>
                <p:nvPr/>
              </p:nvSpPr>
              <p:spPr>
                <a:xfrm>
                  <a:off x="3777526" y="2190562"/>
                  <a:ext cx="198018" cy="198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97" name="모서리가 둥근 직사각형 63">
                  <a:extLst>
                    <a:ext uri="{FF2B5EF4-FFF2-40B4-BE49-F238E27FC236}">
                      <a16:creationId xmlns:a16="http://schemas.microsoft.com/office/drawing/2014/main" id="{EDEF83CD-EDC1-A444-8611-66CEE88B7519}"/>
                    </a:ext>
                  </a:extLst>
                </p:cNvPr>
                <p:cNvSpPr/>
                <p:nvPr/>
              </p:nvSpPr>
              <p:spPr>
                <a:xfrm>
                  <a:off x="3840662" y="2279628"/>
                  <a:ext cx="73277" cy="612000"/>
                </a:xfrm>
                <a:prstGeom prst="roundRect">
                  <a:avLst>
                    <a:gd name="adj" fmla="val 50000"/>
                  </a:avLst>
                </a:prstGeom>
                <a:gradFill flip="none" rotWithShape="1">
                  <a:gsLst>
                    <a:gs pos="4000">
                      <a:srgbClr val="FFFEFC">
                        <a:shade val="30000"/>
                        <a:satMod val="115000"/>
                      </a:srgbClr>
                    </a:gs>
                    <a:gs pos="61000">
                      <a:srgbClr val="FFFE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grpSp>
          <p:pic>
            <p:nvPicPr>
              <p:cNvPr id="90" name="Picture 89">
                <a:extLst>
                  <a:ext uri="{FF2B5EF4-FFF2-40B4-BE49-F238E27FC236}">
                    <a16:creationId xmlns:a16="http://schemas.microsoft.com/office/drawing/2014/main" id="{F48D1C3D-661C-C54E-8984-A1D987E6A1A1}"/>
                  </a:ext>
                </a:extLst>
              </p:cNvPr>
              <p:cNvPicPr/>
              <p:nvPr/>
            </p:nvPicPr>
            <p:blipFill rotWithShape="1">
              <a:blip r:embed="rId6">
                <a:extLst>
                  <a:ext uri="{28A0092B-C50C-407E-A947-70E740481C1C}">
                    <a14:useLocalDpi xmlns:a14="http://schemas.microsoft.com/office/drawing/2010/main" val="0"/>
                  </a:ext>
                </a:extLst>
              </a:blip>
              <a:srcRect l="44005" t="25102" b="28740"/>
              <a:stretch/>
            </p:blipFill>
            <p:spPr>
              <a:xfrm>
                <a:off x="4004609" y="2751333"/>
                <a:ext cx="2069465" cy="1592580"/>
              </a:xfrm>
              <a:prstGeom prst="rect">
                <a:avLst/>
              </a:prstGeom>
            </p:spPr>
          </p:pic>
        </p:grpSp>
      </p:grpSp>
    </p:spTree>
    <p:extLst>
      <p:ext uri="{BB962C8B-B14F-4D97-AF65-F5344CB8AC3E}">
        <p14:creationId xmlns:p14="http://schemas.microsoft.com/office/powerpoint/2010/main" val="140229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0" presetClass="path" presetSubtype="0" accel="50000" decel="50000" fill="hold" nodeType="withEffect">
                                  <p:stCondLst>
                                    <p:cond delay="0"/>
                                  </p:stCondLst>
                                  <p:childTnLst>
                                    <p:animMotion origin="layout" path="M 0.01028 0.01088 L -0.12149 0.00718 " pathEditMode="relative" rAng="0" ptsTypes="AA">
                                      <p:cBhvr>
                                        <p:cTn id="10" dur="2000" fill="hold"/>
                                        <p:tgtEl>
                                          <p:spTgt spid="5"/>
                                        </p:tgtEl>
                                        <p:attrNameLst>
                                          <p:attrName>ppt_x</p:attrName>
                                          <p:attrName>ppt_y</p:attrName>
                                        </p:attrNameLst>
                                      </p:cBhvr>
                                      <p:rCtr x="-6589"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Crab Steering</a:t>
            </a:r>
          </a:p>
        </p:txBody>
      </p:sp>
      <p:pic>
        <p:nvPicPr>
          <p:cNvPr id="3" name="Picture 2">
            <a:extLst>
              <a:ext uri="{FF2B5EF4-FFF2-40B4-BE49-F238E27FC236}">
                <a16:creationId xmlns:a16="http://schemas.microsoft.com/office/drawing/2014/main" id="{A54EC7FB-FC5F-254E-AF53-F1873CB4E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36" y="1259554"/>
            <a:ext cx="3488608" cy="5394032"/>
          </a:xfrm>
          <a:prstGeom prst="rect">
            <a:avLst/>
          </a:prstGeom>
        </p:spPr>
      </p:pic>
      <p:sp>
        <p:nvSpPr>
          <p:cNvPr id="11" name="직사각형 28">
            <a:extLst>
              <a:ext uri="{FF2B5EF4-FFF2-40B4-BE49-F238E27FC236}">
                <a16:creationId xmlns:a16="http://schemas.microsoft.com/office/drawing/2014/main" id="{6DC32BA1-C862-5A4F-8877-802DB1980087}"/>
              </a:ext>
            </a:extLst>
          </p:cNvPr>
          <p:cNvSpPr/>
          <p:nvPr/>
        </p:nvSpPr>
        <p:spPr>
          <a:xfrm>
            <a:off x="6850232" y="1899116"/>
            <a:ext cx="2059924" cy="900606"/>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29">
            <a:extLst>
              <a:ext uri="{FF2B5EF4-FFF2-40B4-BE49-F238E27FC236}">
                <a16:creationId xmlns:a16="http://schemas.microsoft.com/office/drawing/2014/main" id="{6C58D22A-254A-EB4E-81A8-711771972997}"/>
              </a:ext>
            </a:extLst>
          </p:cNvPr>
          <p:cNvSpPr/>
          <p:nvPr/>
        </p:nvSpPr>
        <p:spPr>
          <a:xfrm>
            <a:off x="6850232" y="1899116"/>
            <a:ext cx="2059924" cy="23399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INPUT</a:t>
            </a:r>
          </a:p>
        </p:txBody>
      </p:sp>
      <p:sp>
        <p:nvSpPr>
          <p:cNvPr id="13" name="직사각형 47">
            <a:extLst>
              <a:ext uri="{FF2B5EF4-FFF2-40B4-BE49-F238E27FC236}">
                <a16:creationId xmlns:a16="http://schemas.microsoft.com/office/drawing/2014/main" id="{5350B7E9-B861-7545-B3D2-1B9CC337B2EC}"/>
              </a:ext>
            </a:extLst>
          </p:cNvPr>
          <p:cNvSpPr/>
          <p:nvPr/>
        </p:nvSpPr>
        <p:spPr>
          <a:xfrm>
            <a:off x="6850231" y="2190717"/>
            <a:ext cx="2068135" cy="414088"/>
          </a:xfrm>
          <a:prstGeom prst="rect">
            <a:avLst/>
          </a:prstGeom>
        </p:spPr>
        <p:txBody>
          <a:bodyPr wrap="square">
            <a:spAutoFit/>
          </a:bodyPr>
          <a:lstStyle/>
          <a:p>
            <a:pPr>
              <a:lnSpc>
                <a:spcPct val="150000"/>
              </a:lnSpc>
            </a:pPr>
            <a:r>
              <a:rPr lang="en-US" altLang="ko-KR" sz="1600" dirty="0">
                <a:solidFill>
                  <a:srgbClr val="6A4F4A"/>
                </a:solidFill>
                <a:latin typeface="+mn-ea"/>
              </a:rPr>
              <a:t>Sliding the mouse</a:t>
            </a:r>
          </a:p>
        </p:txBody>
      </p:sp>
      <p:sp>
        <p:nvSpPr>
          <p:cNvPr id="14" name="직사각형 28">
            <a:extLst>
              <a:ext uri="{FF2B5EF4-FFF2-40B4-BE49-F238E27FC236}">
                <a16:creationId xmlns:a16="http://schemas.microsoft.com/office/drawing/2014/main" id="{B46C1B0F-B477-2A4F-9CB7-44F28FEC272C}"/>
              </a:ext>
            </a:extLst>
          </p:cNvPr>
          <p:cNvSpPr/>
          <p:nvPr/>
        </p:nvSpPr>
        <p:spPr>
          <a:xfrm>
            <a:off x="4346173" y="3602893"/>
            <a:ext cx="3209684" cy="1935858"/>
          </a:xfrm>
          <a:prstGeom prst="rect">
            <a:avLst/>
          </a:prstGeom>
          <a:noFill/>
          <a:ln w="19050">
            <a:solidFill>
              <a:srgbClr val="3EA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29">
            <a:extLst>
              <a:ext uri="{FF2B5EF4-FFF2-40B4-BE49-F238E27FC236}">
                <a16:creationId xmlns:a16="http://schemas.microsoft.com/office/drawing/2014/main" id="{6EFA304D-52BF-3841-B37A-7E9A057EE089}"/>
              </a:ext>
            </a:extLst>
          </p:cNvPr>
          <p:cNvSpPr/>
          <p:nvPr/>
        </p:nvSpPr>
        <p:spPr>
          <a:xfrm>
            <a:off x="4346173" y="3603655"/>
            <a:ext cx="3209684" cy="331278"/>
          </a:xfrm>
          <a:prstGeom prst="rect">
            <a:avLst/>
          </a:prstGeom>
          <a:solidFill>
            <a:srgbClr val="3EA88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Direction</a:t>
            </a:r>
          </a:p>
        </p:txBody>
      </p:sp>
      <p:sp>
        <p:nvSpPr>
          <p:cNvPr id="16" name="직사각형 47">
            <a:extLst>
              <a:ext uri="{FF2B5EF4-FFF2-40B4-BE49-F238E27FC236}">
                <a16:creationId xmlns:a16="http://schemas.microsoft.com/office/drawing/2014/main" id="{B1A5A108-453C-2A43-ACE8-F010F6F7BD47}"/>
              </a:ext>
            </a:extLst>
          </p:cNvPr>
          <p:cNvSpPr/>
          <p:nvPr/>
        </p:nvSpPr>
        <p:spPr>
          <a:xfrm>
            <a:off x="4346173" y="3944765"/>
            <a:ext cx="3209684" cy="1152751"/>
          </a:xfrm>
          <a:prstGeom prst="rect">
            <a:avLst/>
          </a:prstGeom>
          <a:noFill/>
        </p:spPr>
        <p:txBody>
          <a:bodyPr wrap="square">
            <a:spAutoFit/>
          </a:bodyPr>
          <a:lstStyle/>
          <a:p>
            <a:pPr>
              <a:lnSpc>
                <a:spcPct val="150000"/>
              </a:lnSpc>
            </a:pPr>
            <a:r>
              <a:rPr lang="en-US" altLang="ko-KR" sz="1600" dirty="0">
                <a:solidFill>
                  <a:srgbClr val="6A4F4A"/>
                </a:solidFill>
                <a:latin typeface="+mn-ea"/>
              </a:rPr>
              <a:t>All four wheels are angled in the direction the mouse is pointing at.</a:t>
            </a:r>
          </a:p>
        </p:txBody>
      </p:sp>
      <p:sp>
        <p:nvSpPr>
          <p:cNvPr id="17" name="직사각형 28">
            <a:extLst>
              <a:ext uri="{FF2B5EF4-FFF2-40B4-BE49-F238E27FC236}">
                <a16:creationId xmlns:a16="http://schemas.microsoft.com/office/drawing/2014/main" id="{6BC14F7D-1F2F-C943-A630-C88B09276601}"/>
              </a:ext>
            </a:extLst>
          </p:cNvPr>
          <p:cNvSpPr/>
          <p:nvPr/>
        </p:nvSpPr>
        <p:spPr>
          <a:xfrm>
            <a:off x="8047786" y="3602893"/>
            <a:ext cx="3209684" cy="1935858"/>
          </a:xfrm>
          <a:prstGeom prst="rect">
            <a:avLst/>
          </a:prstGeom>
          <a:noFill/>
          <a:ln w="19050">
            <a:solidFill>
              <a:srgbClr val="3EA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29">
            <a:extLst>
              <a:ext uri="{FF2B5EF4-FFF2-40B4-BE49-F238E27FC236}">
                <a16:creationId xmlns:a16="http://schemas.microsoft.com/office/drawing/2014/main" id="{DE226218-73BD-1B49-8AAC-622484A0EEBA}"/>
              </a:ext>
            </a:extLst>
          </p:cNvPr>
          <p:cNvSpPr/>
          <p:nvPr/>
        </p:nvSpPr>
        <p:spPr>
          <a:xfrm>
            <a:off x="8047786" y="3603655"/>
            <a:ext cx="3209684" cy="331278"/>
          </a:xfrm>
          <a:prstGeom prst="rect">
            <a:avLst/>
          </a:prstGeom>
          <a:solidFill>
            <a:srgbClr val="3EA88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Speed</a:t>
            </a:r>
          </a:p>
        </p:txBody>
      </p:sp>
      <p:sp>
        <p:nvSpPr>
          <p:cNvPr id="19" name="직사각형 47">
            <a:extLst>
              <a:ext uri="{FF2B5EF4-FFF2-40B4-BE49-F238E27FC236}">
                <a16:creationId xmlns:a16="http://schemas.microsoft.com/office/drawing/2014/main" id="{139A4A80-F8F8-FA47-B6D4-3D94DB0B86CD}"/>
              </a:ext>
            </a:extLst>
          </p:cNvPr>
          <p:cNvSpPr/>
          <p:nvPr/>
        </p:nvSpPr>
        <p:spPr>
          <a:xfrm>
            <a:off x="8047786" y="3944765"/>
            <a:ext cx="3209684" cy="1152751"/>
          </a:xfrm>
          <a:prstGeom prst="rect">
            <a:avLst/>
          </a:prstGeom>
          <a:noFill/>
        </p:spPr>
        <p:txBody>
          <a:bodyPr wrap="square">
            <a:spAutoFit/>
          </a:bodyPr>
          <a:lstStyle/>
          <a:p>
            <a:pPr>
              <a:lnSpc>
                <a:spcPct val="150000"/>
              </a:lnSpc>
            </a:pPr>
            <a:r>
              <a:rPr lang="en-US" altLang="ko-KR" sz="1600" dirty="0">
                <a:solidFill>
                  <a:srgbClr val="6A4F4A"/>
                </a:solidFill>
                <a:latin typeface="+mn-ea"/>
              </a:rPr>
              <a:t>When only crab steering is being used, speed for all four wheels will be constant.</a:t>
            </a:r>
          </a:p>
        </p:txBody>
      </p:sp>
      <p:cxnSp>
        <p:nvCxnSpPr>
          <p:cNvPr id="22" name="Elbow Connector 21">
            <a:extLst>
              <a:ext uri="{FF2B5EF4-FFF2-40B4-BE49-F238E27FC236}">
                <a16:creationId xmlns:a16="http://schemas.microsoft.com/office/drawing/2014/main" id="{B2661D61-D4F2-5D46-AB01-9D18BD3A317C}"/>
              </a:ext>
            </a:extLst>
          </p:cNvPr>
          <p:cNvCxnSpPr>
            <a:cxnSpLocks/>
          </p:cNvCxnSpPr>
          <p:nvPr/>
        </p:nvCxnSpPr>
        <p:spPr>
          <a:xfrm rot="16200000" flipH="1">
            <a:off x="7875632" y="2825032"/>
            <a:ext cx="762438" cy="753313"/>
          </a:xfrm>
          <a:prstGeom prst="bentConnector3">
            <a:avLst>
              <a:gd name="adj1" fmla="val 50000"/>
            </a:avLst>
          </a:prstGeom>
          <a:ln w="38100">
            <a:solidFill>
              <a:srgbClr val="1F4E7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65F1BCED-BC84-B14B-962A-52D1A2F533DB}"/>
              </a:ext>
            </a:extLst>
          </p:cNvPr>
          <p:cNvCxnSpPr>
            <a:cxnSpLocks/>
          </p:cNvCxnSpPr>
          <p:nvPr/>
        </p:nvCxnSpPr>
        <p:spPr>
          <a:xfrm rot="5400000">
            <a:off x="7140280" y="2842994"/>
            <a:ext cx="762439" cy="717392"/>
          </a:xfrm>
          <a:prstGeom prst="bentConnector3">
            <a:avLst>
              <a:gd name="adj1" fmla="val 50000"/>
            </a:avLst>
          </a:prstGeom>
          <a:ln w="38100">
            <a:solidFill>
              <a:srgbClr val="1F4E7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722E0A7-63B2-B94E-BB25-6C7AFBBC67F5}"/>
              </a:ext>
            </a:extLst>
          </p:cNvPr>
          <p:cNvCxnSpPr>
            <a:cxnSpLocks/>
          </p:cNvCxnSpPr>
          <p:nvPr/>
        </p:nvCxnSpPr>
        <p:spPr>
          <a:xfrm>
            <a:off x="4057891" y="1291017"/>
            <a:ext cx="0" cy="5307496"/>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99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AFRS(Active Front Rear Steering)</a:t>
            </a:r>
          </a:p>
        </p:txBody>
      </p:sp>
      <p:pic>
        <p:nvPicPr>
          <p:cNvPr id="3" name="Picture 2">
            <a:extLst>
              <a:ext uri="{FF2B5EF4-FFF2-40B4-BE49-F238E27FC236}">
                <a16:creationId xmlns:a16="http://schemas.microsoft.com/office/drawing/2014/main" id="{88B7132F-35CD-9943-A351-2A7CC12BA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5" y="1514931"/>
            <a:ext cx="6866955" cy="2260656"/>
          </a:xfrm>
          <a:prstGeom prst="rect">
            <a:avLst/>
          </a:prstGeom>
        </p:spPr>
      </p:pic>
      <p:pic>
        <p:nvPicPr>
          <p:cNvPr id="5" name="Picture 4">
            <a:extLst>
              <a:ext uri="{FF2B5EF4-FFF2-40B4-BE49-F238E27FC236}">
                <a16:creationId xmlns:a16="http://schemas.microsoft.com/office/drawing/2014/main" id="{D13C1568-4178-CF4B-8576-AE8479F5E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6" y="3989440"/>
            <a:ext cx="6848025" cy="2258959"/>
          </a:xfrm>
          <a:prstGeom prst="rect">
            <a:avLst/>
          </a:prstGeom>
        </p:spPr>
      </p:pic>
      <p:cxnSp>
        <p:nvCxnSpPr>
          <p:cNvPr id="18" name="Straight Connector 17">
            <a:extLst>
              <a:ext uri="{FF2B5EF4-FFF2-40B4-BE49-F238E27FC236}">
                <a16:creationId xmlns:a16="http://schemas.microsoft.com/office/drawing/2014/main" id="{B4AA02C1-3266-8D48-B228-A0EEFE2A8F94}"/>
              </a:ext>
            </a:extLst>
          </p:cNvPr>
          <p:cNvCxnSpPr>
            <a:cxnSpLocks/>
          </p:cNvCxnSpPr>
          <p:nvPr/>
        </p:nvCxnSpPr>
        <p:spPr>
          <a:xfrm>
            <a:off x="7135387" y="1227651"/>
            <a:ext cx="0" cy="5307496"/>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sp>
        <p:nvSpPr>
          <p:cNvPr id="7" name="직사각형 28">
            <a:extLst>
              <a:ext uri="{FF2B5EF4-FFF2-40B4-BE49-F238E27FC236}">
                <a16:creationId xmlns:a16="http://schemas.microsoft.com/office/drawing/2014/main" id="{2023D4CE-7324-414D-A281-D7DBC51EB324}"/>
              </a:ext>
            </a:extLst>
          </p:cNvPr>
          <p:cNvSpPr/>
          <p:nvPr/>
        </p:nvSpPr>
        <p:spPr>
          <a:xfrm>
            <a:off x="8697102" y="2672463"/>
            <a:ext cx="2218665" cy="73946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29">
            <a:extLst>
              <a:ext uri="{FF2B5EF4-FFF2-40B4-BE49-F238E27FC236}">
                <a16:creationId xmlns:a16="http://schemas.microsoft.com/office/drawing/2014/main" id="{C8796523-39F3-6846-85A7-C36F8DCA87A4}"/>
              </a:ext>
            </a:extLst>
          </p:cNvPr>
          <p:cNvSpPr/>
          <p:nvPr/>
        </p:nvSpPr>
        <p:spPr>
          <a:xfrm>
            <a:off x="8697102" y="2672463"/>
            <a:ext cx="2218665" cy="345883"/>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INPUT</a:t>
            </a:r>
          </a:p>
        </p:txBody>
      </p:sp>
      <p:sp>
        <p:nvSpPr>
          <p:cNvPr id="10" name="직사각형 47">
            <a:extLst>
              <a:ext uri="{FF2B5EF4-FFF2-40B4-BE49-F238E27FC236}">
                <a16:creationId xmlns:a16="http://schemas.microsoft.com/office/drawing/2014/main" id="{EEAFD5B2-1E6C-E045-A43D-D01B6400E2A0}"/>
              </a:ext>
            </a:extLst>
          </p:cNvPr>
          <p:cNvSpPr/>
          <p:nvPr/>
        </p:nvSpPr>
        <p:spPr>
          <a:xfrm>
            <a:off x="8697102" y="2964064"/>
            <a:ext cx="2227508" cy="414088"/>
          </a:xfrm>
          <a:prstGeom prst="rect">
            <a:avLst/>
          </a:prstGeom>
        </p:spPr>
        <p:txBody>
          <a:bodyPr wrap="square">
            <a:spAutoFit/>
          </a:bodyPr>
          <a:lstStyle/>
          <a:p>
            <a:pPr>
              <a:lnSpc>
                <a:spcPct val="150000"/>
              </a:lnSpc>
            </a:pPr>
            <a:r>
              <a:rPr lang="en-US" altLang="ko-KR" sz="1600" dirty="0">
                <a:solidFill>
                  <a:srgbClr val="6A4F4A"/>
                </a:solidFill>
                <a:latin typeface="+mn-ea"/>
              </a:rPr>
              <a:t>Twisting the mouse</a:t>
            </a:r>
          </a:p>
        </p:txBody>
      </p:sp>
      <p:sp>
        <p:nvSpPr>
          <p:cNvPr id="11" name="직사각형 28">
            <a:extLst>
              <a:ext uri="{FF2B5EF4-FFF2-40B4-BE49-F238E27FC236}">
                <a16:creationId xmlns:a16="http://schemas.microsoft.com/office/drawing/2014/main" id="{83D6DE00-11C1-E047-8C30-E8D39C767757}"/>
              </a:ext>
            </a:extLst>
          </p:cNvPr>
          <p:cNvSpPr/>
          <p:nvPr/>
        </p:nvSpPr>
        <p:spPr>
          <a:xfrm>
            <a:off x="7403690" y="3975602"/>
            <a:ext cx="2173301" cy="2376036"/>
          </a:xfrm>
          <a:prstGeom prst="rect">
            <a:avLst/>
          </a:prstGeom>
          <a:noFill/>
          <a:ln w="19050">
            <a:solidFill>
              <a:srgbClr val="3EA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29">
            <a:extLst>
              <a:ext uri="{FF2B5EF4-FFF2-40B4-BE49-F238E27FC236}">
                <a16:creationId xmlns:a16="http://schemas.microsoft.com/office/drawing/2014/main" id="{A14F7716-C904-2D4C-BEEA-04D1AF8880D5}"/>
              </a:ext>
            </a:extLst>
          </p:cNvPr>
          <p:cNvSpPr/>
          <p:nvPr/>
        </p:nvSpPr>
        <p:spPr>
          <a:xfrm>
            <a:off x="7403690" y="3976364"/>
            <a:ext cx="2173301" cy="331278"/>
          </a:xfrm>
          <a:prstGeom prst="rect">
            <a:avLst/>
          </a:prstGeom>
          <a:solidFill>
            <a:srgbClr val="3EA88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Direction</a:t>
            </a:r>
          </a:p>
        </p:txBody>
      </p:sp>
      <p:sp>
        <p:nvSpPr>
          <p:cNvPr id="14" name="직사각형 28">
            <a:extLst>
              <a:ext uri="{FF2B5EF4-FFF2-40B4-BE49-F238E27FC236}">
                <a16:creationId xmlns:a16="http://schemas.microsoft.com/office/drawing/2014/main" id="{D10D83DF-24D5-DD4D-82E9-D4DBD8809800}"/>
              </a:ext>
            </a:extLst>
          </p:cNvPr>
          <p:cNvSpPr/>
          <p:nvPr/>
        </p:nvSpPr>
        <p:spPr>
          <a:xfrm>
            <a:off x="9910079" y="3975601"/>
            <a:ext cx="2173301" cy="2376037"/>
          </a:xfrm>
          <a:prstGeom prst="rect">
            <a:avLst/>
          </a:prstGeom>
          <a:noFill/>
          <a:ln w="19050">
            <a:solidFill>
              <a:srgbClr val="3EA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29">
            <a:extLst>
              <a:ext uri="{FF2B5EF4-FFF2-40B4-BE49-F238E27FC236}">
                <a16:creationId xmlns:a16="http://schemas.microsoft.com/office/drawing/2014/main" id="{6448460E-BA57-CE4F-BFF7-91415F5751F4}"/>
              </a:ext>
            </a:extLst>
          </p:cNvPr>
          <p:cNvSpPr/>
          <p:nvPr/>
        </p:nvSpPr>
        <p:spPr>
          <a:xfrm>
            <a:off x="9910079" y="3976364"/>
            <a:ext cx="2173301" cy="331278"/>
          </a:xfrm>
          <a:prstGeom prst="rect">
            <a:avLst/>
          </a:prstGeom>
          <a:solidFill>
            <a:srgbClr val="3EA88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Speed</a:t>
            </a:r>
          </a:p>
        </p:txBody>
      </p:sp>
      <p:sp>
        <p:nvSpPr>
          <p:cNvPr id="16" name="직사각형 47">
            <a:extLst>
              <a:ext uri="{FF2B5EF4-FFF2-40B4-BE49-F238E27FC236}">
                <a16:creationId xmlns:a16="http://schemas.microsoft.com/office/drawing/2014/main" id="{C98AE62A-1279-0047-805F-482250CCAC67}"/>
              </a:ext>
            </a:extLst>
          </p:cNvPr>
          <p:cNvSpPr/>
          <p:nvPr/>
        </p:nvSpPr>
        <p:spPr>
          <a:xfrm>
            <a:off x="9910078" y="4307642"/>
            <a:ext cx="2173301" cy="1891415"/>
          </a:xfrm>
          <a:prstGeom prst="rect">
            <a:avLst/>
          </a:prstGeom>
          <a:noFill/>
        </p:spPr>
        <p:txBody>
          <a:bodyPr wrap="square">
            <a:spAutoFit/>
          </a:bodyPr>
          <a:lstStyle/>
          <a:p>
            <a:pPr>
              <a:lnSpc>
                <a:spcPct val="150000"/>
              </a:lnSpc>
            </a:pPr>
            <a:r>
              <a:rPr lang="en-US" altLang="ko-KR" sz="1600" dirty="0">
                <a:solidFill>
                  <a:srgbClr val="6A4F4A"/>
                </a:solidFill>
                <a:latin typeface="+mn-ea"/>
              </a:rPr>
              <a:t>Determined as relative speed based on the ratio of concentric circles’ radius.</a:t>
            </a:r>
          </a:p>
        </p:txBody>
      </p:sp>
      <p:cxnSp>
        <p:nvCxnSpPr>
          <p:cNvPr id="17" name="Elbow Connector 16">
            <a:extLst>
              <a:ext uri="{FF2B5EF4-FFF2-40B4-BE49-F238E27FC236}">
                <a16:creationId xmlns:a16="http://schemas.microsoft.com/office/drawing/2014/main" id="{9905C693-8318-494E-98DA-B0A1CCF8AABF}"/>
              </a:ext>
            </a:extLst>
          </p:cNvPr>
          <p:cNvCxnSpPr>
            <a:cxnSpLocks/>
          </p:cNvCxnSpPr>
          <p:nvPr/>
        </p:nvCxnSpPr>
        <p:spPr>
          <a:xfrm rot="16200000" flipH="1">
            <a:off x="9774814" y="3423753"/>
            <a:ext cx="553654" cy="510072"/>
          </a:xfrm>
          <a:prstGeom prst="bentConnector3">
            <a:avLst>
              <a:gd name="adj1" fmla="val 50000"/>
            </a:avLst>
          </a:prstGeom>
          <a:ln w="38100">
            <a:solidFill>
              <a:srgbClr val="1F4E7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3F099F39-310B-F44A-B235-1DFC7FEB3856}"/>
              </a:ext>
            </a:extLst>
          </p:cNvPr>
          <p:cNvCxnSpPr>
            <a:cxnSpLocks/>
          </p:cNvCxnSpPr>
          <p:nvPr/>
        </p:nvCxnSpPr>
        <p:spPr>
          <a:xfrm rot="5400000">
            <a:off x="9276899" y="3435914"/>
            <a:ext cx="553657" cy="485750"/>
          </a:xfrm>
          <a:prstGeom prst="bentConnector3">
            <a:avLst>
              <a:gd name="adj1" fmla="val 50000"/>
            </a:avLst>
          </a:prstGeom>
          <a:ln w="38100">
            <a:solidFill>
              <a:srgbClr val="1F4E79"/>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47">
            <a:extLst>
              <a:ext uri="{FF2B5EF4-FFF2-40B4-BE49-F238E27FC236}">
                <a16:creationId xmlns:a16="http://schemas.microsoft.com/office/drawing/2014/main" id="{4C484F8B-9090-2E4A-92C8-642C3814AF7B}"/>
              </a:ext>
            </a:extLst>
          </p:cNvPr>
          <p:cNvSpPr/>
          <p:nvPr/>
        </p:nvSpPr>
        <p:spPr>
          <a:xfrm>
            <a:off x="7403690" y="4335408"/>
            <a:ext cx="2173301" cy="1522083"/>
          </a:xfrm>
          <a:prstGeom prst="rect">
            <a:avLst/>
          </a:prstGeom>
          <a:noFill/>
        </p:spPr>
        <p:txBody>
          <a:bodyPr wrap="square">
            <a:spAutoFit/>
          </a:bodyPr>
          <a:lstStyle/>
          <a:p>
            <a:pPr>
              <a:lnSpc>
                <a:spcPct val="150000"/>
              </a:lnSpc>
            </a:pPr>
            <a:r>
              <a:rPr lang="en-US" altLang="ko-KR" sz="1600" dirty="0">
                <a:solidFill>
                  <a:srgbClr val="6A4F4A"/>
                </a:solidFill>
                <a:latin typeface="+mn-ea"/>
              </a:rPr>
              <a:t>All four wheels are set to be tangent to each concentric circle.</a:t>
            </a:r>
          </a:p>
        </p:txBody>
      </p:sp>
      <p:cxnSp>
        <p:nvCxnSpPr>
          <p:cNvPr id="24" name="Straight Connector 23">
            <a:extLst>
              <a:ext uri="{FF2B5EF4-FFF2-40B4-BE49-F238E27FC236}">
                <a16:creationId xmlns:a16="http://schemas.microsoft.com/office/drawing/2014/main" id="{DA5E0494-1A6D-5D4E-ADED-E515EA7660DE}"/>
              </a:ext>
            </a:extLst>
          </p:cNvPr>
          <p:cNvCxnSpPr>
            <a:cxnSpLocks/>
          </p:cNvCxnSpPr>
          <p:nvPr/>
        </p:nvCxnSpPr>
        <p:spPr>
          <a:xfrm>
            <a:off x="7287787" y="2231923"/>
            <a:ext cx="4697736" cy="0"/>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281F474B-A0AE-174E-AF5E-682A87F93E4A}"/>
                  </a:ext>
                </a:extLst>
              </p:cNvPr>
              <p:cNvSpPr/>
              <p:nvPr/>
            </p:nvSpPr>
            <p:spPr>
              <a:xfrm>
                <a:off x="8833426" y="1206005"/>
                <a:ext cx="294650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𝑟𝑎𝑑𝑖𝑢𝑠</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𝑐𝑢𝑟𝑣𝑎𝑡𝑢𝑟𝑒</m:t>
                      </m:r>
                    </m:oMath>
                  </m:oMathPara>
                </a14:m>
                <a:endParaRPr lang="en-US" sz="1600" dirty="0"/>
              </a:p>
            </p:txBody>
          </p:sp>
        </mc:Choice>
        <mc:Fallback xmlns="">
          <p:sp>
            <p:nvSpPr>
              <p:cNvPr id="28" name="Rectangle 27">
                <a:extLst>
                  <a:ext uri="{FF2B5EF4-FFF2-40B4-BE49-F238E27FC236}">
                    <a16:creationId xmlns:a16="http://schemas.microsoft.com/office/drawing/2014/main" id="{281F474B-A0AE-174E-AF5E-682A87F93E4A}"/>
                  </a:ext>
                </a:extLst>
              </p:cNvPr>
              <p:cNvSpPr>
                <a:spLocks noRot="1" noChangeAspect="1" noMove="1" noResize="1" noEditPoints="1" noAdjustHandles="1" noChangeArrowheads="1" noChangeShapeType="1" noTextEdit="1"/>
              </p:cNvSpPr>
              <p:nvPr/>
            </p:nvSpPr>
            <p:spPr>
              <a:xfrm>
                <a:off x="8833426" y="1206005"/>
                <a:ext cx="2946502" cy="338554"/>
              </a:xfrm>
              <a:prstGeom prst="rect">
                <a:avLst/>
              </a:prstGeom>
              <a:blipFill>
                <a:blip r:embed="rId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C27E995-1D36-F34E-AAE6-A1E5F985BC91}"/>
                  </a:ext>
                </a:extLst>
              </p:cNvPr>
              <p:cNvSpPr/>
              <p:nvPr/>
            </p:nvSpPr>
            <p:spPr>
              <a:xfrm>
                <a:off x="8546106" y="1694884"/>
                <a:ext cx="294650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𝜃</m:t>
                      </m:r>
                      <m:r>
                        <a:rPr lang="en-US" sz="1600" b="0" i="1" smtClean="0">
                          <a:latin typeface="Cambria Math" panose="02040503050406030204" pitchFamily="18" charset="0"/>
                        </a:rPr>
                        <m:t>=</m:t>
                      </m:r>
                      <m:r>
                        <a:rPr lang="en-US" sz="1600" b="0" i="1" smtClean="0">
                          <a:latin typeface="Cambria Math" panose="02040503050406030204" pitchFamily="18" charset="0"/>
                        </a:rPr>
                        <m:t>𝑡𝑤𝑖𝑠𝑡𝑒𝑑</m:t>
                      </m:r>
                      <m:r>
                        <a:rPr lang="en-US" sz="1600" b="0" i="1" smtClean="0">
                          <a:latin typeface="Cambria Math" panose="02040503050406030204" pitchFamily="18" charset="0"/>
                        </a:rPr>
                        <m:t> </m:t>
                      </m:r>
                      <m:r>
                        <a:rPr lang="en-US" sz="1600" b="0" i="1" smtClean="0">
                          <a:latin typeface="Cambria Math" panose="02040503050406030204" pitchFamily="18" charset="0"/>
                        </a:rPr>
                        <m:t>𝑎𝑛𝑔𝑙𝑒</m:t>
                      </m:r>
                    </m:oMath>
                  </m:oMathPara>
                </a14:m>
                <a:endParaRPr lang="en-US" sz="1600" dirty="0"/>
              </a:p>
            </p:txBody>
          </p:sp>
        </mc:Choice>
        <mc:Fallback xmlns="">
          <p:sp>
            <p:nvSpPr>
              <p:cNvPr id="29" name="Rectangle 28">
                <a:extLst>
                  <a:ext uri="{FF2B5EF4-FFF2-40B4-BE49-F238E27FC236}">
                    <a16:creationId xmlns:a16="http://schemas.microsoft.com/office/drawing/2014/main" id="{9C27E995-1D36-F34E-AAE6-A1E5F985BC91}"/>
                  </a:ext>
                </a:extLst>
              </p:cNvPr>
              <p:cNvSpPr>
                <a:spLocks noRot="1" noChangeAspect="1" noMove="1" noResize="1" noEditPoints="1" noAdjustHandles="1" noChangeArrowheads="1" noChangeShapeType="1" noTextEdit="1"/>
              </p:cNvSpPr>
              <p:nvPr/>
            </p:nvSpPr>
            <p:spPr>
              <a:xfrm>
                <a:off x="8546106" y="1694884"/>
                <a:ext cx="2946502" cy="338554"/>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EFEDCE1-EA4F-7443-A9E1-030BC453DEB7}"/>
                  </a:ext>
                </a:extLst>
              </p:cNvPr>
              <p:cNvSpPr/>
              <p:nvPr/>
            </p:nvSpPr>
            <p:spPr>
              <a:xfrm>
                <a:off x="7616128" y="1215773"/>
                <a:ext cx="807208" cy="612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𝜃</m:t>
                          </m:r>
                        </m:den>
                      </m:f>
                    </m:oMath>
                  </m:oMathPara>
                </a14:m>
                <a:endParaRPr lang="en-US" dirty="0"/>
              </a:p>
            </p:txBody>
          </p:sp>
        </mc:Choice>
        <mc:Fallback xmlns="">
          <p:sp>
            <p:nvSpPr>
              <p:cNvPr id="2" name="Rectangle 1">
                <a:extLst>
                  <a:ext uri="{FF2B5EF4-FFF2-40B4-BE49-F238E27FC236}">
                    <a16:creationId xmlns:a16="http://schemas.microsoft.com/office/drawing/2014/main" id="{7EFEDCE1-EA4F-7443-A9E1-030BC453DEB7}"/>
                  </a:ext>
                </a:extLst>
              </p:cNvPr>
              <p:cNvSpPr>
                <a:spLocks noRot="1" noChangeAspect="1" noMove="1" noResize="1" noEditPoints="1" noAdjustHandles="1" noChangeArrowheads="1" noChangeShapeType="1" noTextEdit="1"/>
              </p:cNvSpPr>
              <p:nvPr/>
            </p:nvSpPr>
            <p:spPr>
              <a:xfrm>
                <a:off x="7616128" y="1215773"/>
                <a:ext cx="807208" cy="612796"/>
              </a:xfrm>
              <a:prstGeom prst="rect">
                <a:avLst/>
              </a:prstGeom>
              <a:blipFill>
                <a:blip r:embed="rId9"/>
                <a:stretch>
                  <a:fillRect b="-208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E741161-C0DA-7A4D-B264-686ED636E3FC}"/>
              </a:ext>
            </a:extLst>
          </p:cNvPr>
          <p:cNvSpPr/>
          <p:nvPr/>
        </p:nvSpPr>
        <p:spPr>
          <a:xfrm>
            <a:off x="4843887" y="1861987"/>
            <a:ext cx="4262127" cy="246221"/>
          </a:xfrm>
          <a:prstGeom prst="rect">
            <a:avLst/>
          </a:prstGeom>
        </p:spPr>
        <p:txBody>
          <a:bodyPr wrap="square">
            <a:spAutoFit/>
          </a:bodyPr>
          <a:lstStyle/>
          <a:p>
            <a:pPr marL="1828800" marR="0" indent="457200">
              <a:spcBef>
                <a:spcPts val="0"/>
              </a:spcBef>
              <a:spcAft>
                <a:spcPts val="1000"/>
              </a:spcAft>
            </a:pPr>
            <a:r>
              <a:rPr lang="en-US" sz="1000" i="1" dirty="0">
                <a:solidFill>
                  <a:srgbClr val="44546A"/>
                </a:solidFill>
                <a:latin typeface="Times New Roman" panose="02020603050405020304" pitchFamily="18" charset="0"/>
                <a:ea typeface="Times New Roman" panose="02020603050405020304" pitchFamily="18" charset="0"/>
              </a:rPr>
              <a:t>Equation 3 Radius of Curvature</a:t>
            </a:r>
          </a:p>
        </p:txBody>
      </p:sp>
    </p:spTree>
    <p:extLst>
      <p:ext uri="{BB962C8B-B14F-4D97-AF65-F5344CB8AC3E}">
        <p14:creationId xmlns:p14="http://schemas.microsoft.com/office/powerpoint/2010/main" val="96497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Spinning</a:t>
            </a:r>
          </a:p>
        </p:txBody>
      </p:sp>
      <p:pic>
        <p:nvPicPr>
          <p:cNvPr id="4" name="Picture 3">
            <a:extLst>
              <a:ext uri="{FF2B5EF4-FFF2-40B4-BE49-F238E27FC236}">
                <a16:creationId xmlns:a16="http://schemas.microsoft.com/office/drawing/2014/main" id="{E44C9EB7-B84F-5C46-B331-B76A05143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76" y="1727609"/>
            <a:ext cx="6652766" cy="4473166"/>
          </a:xfrm>
          <a:prstGeom prst="rect">
            <a:avLst/>
          </a:prstGeom>
        </p:spPr>
      </p:pic>
      <p:sp>
        <p:nvSpPr>
          <p:cNvPr id="6" name="직사각형 28">
            <a:extLst>
              <a:ext uri="{FF2B5EF4-FFF2-40B4-BE49-F238E27FC236}">
                <a16:creationId xmlns:a16="http://schemas.microsoft.com/office/drawing/2014/main" id="{4C47C9BA-2B37-6B4F-9C95-E8D429929DC2}"/>
              </a:ext>
            </a:extLst>
          </p:cNvPr>
          <p:cNvSpPr/>
          <p:nvPr/>
        </p:nvSpPr>
        <p:spPr>
          <a:xfrm>
            <a:off x="8603921" y="1983293"/>
            <a:ext cx="3153412" cy="1331246"/>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29">
            <a:extLst>
              <a:ext uri="{FF2B5EF4-FFF2-40B4-BE49-F238E27FC236}">
                <a16:creationId xmlns:a16="http://schemas.microsoft.com/office/drawing/2014/main" id="{FBF46E16-8B3D-704C-9514-D9DD19342093}"/>
              </a:ext>
            </a:extLst>
          </p:cNvPr>
          <p:cNvSpPr/>
          <p:nvPr/>
        </p:nvSpPr>
        <p:spPr>
          <a:xfrm>
            <a:off x="8603921" y="1983293"/>
            <a:ext cx="3153412" cy="345883"/>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INPUT</a:t>
            </a:r>
          </a:p>
        </p:txBody>
      </p:sp>
      <p:sp>
        <p:nvSpPr>
          <p:cNvPr id="8" name="직사각형 47">
            <a:extLst>
              <a:ext uri="{FF2B5EF4-FFF2-40B4-BE49-F238E27FC236}">
                <a16:creationId xmlns:a16="http://schemas.microsoft.com/office/drawing/2014/main" id="{F34092DA-4109-F445-BA6D-3C13F4B5290C}"/>
              </a:ext>
            </a:extLst>
          </p:cNvPr>
          <p:cNvSpPr/>
          <p:nvPr/>
        </p:nvSpPr>
        <p:spPr>
          <a:xfrm>
            <a:off x="8603921" y="2274894"/>
            <a:ext cx="3165981" cy="783420"/>
          </a:xfrm>
          <a:prstGeom prst="rect">
            <a:avLst/>
          </a:prstGeom>
        </p:spPr>
        <p:txBody>
          <a:bodyPr wrap="square">
            <a:spAutoFit/>
          </a:bodyPr>
          <a:lstStyle/>
          <a:p>
            <a:pPr>
              <a:lnSpc>
                <a:spcPct val="150000"/>
              </a:lnSpc>
            </a:pPr>
            <a:r>
              <a:rPr lang="en-US" altLang="ko-KR" sz="1600" dirty="0">
                <a:solidFill>
                  <a:srgbClr val="6A4F4A"/>
                </a:solidFill>
                <a:latin typeface="+mn-ea"/>
              </a:rPr>
              <a:t>Pressing the buttons on side of the SpaceMouse</a:t>
            </a:r>
          </a:p>
        </p:txBody>
      </p:sp>
      <p:sp>
        <p:nvSpPr>
          <p:cNvPr id="13" name="직사각형 28">
            <a:extLst>
              <a:ext uri="{FF2B5EF4-FFF2-40B4-BE49-F238E27FC236}">
                <a16:creationId xmlns:a16="http://schemas.microsoft.com/office/drawing/2014/main" id="{A5A12993-229C-FB43-BF1C-543ABBBCCAD8}"/>
              </a:ext>
            </a:extLst>
          </p:cNvPr>
          <p:cNvSpPr/>
          <p:nvPr/>
        </p:nvSpPr>
        <p:spPr>
          <a:xfrm>
            <a:off x="9183018" y="4104211"/>
            <a:ext cx="1995218" cy="1935858"/>
          </a:xfrm>
          <a:prstGeom prst="rect">
            <a:avLst/>
          </a:prstGeom>
          <a:noFill/>
          <a:ln w="19050">
            <a:solidFill>
              <a:srgbClr val="3EA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29">
            <a:extLst>
              <a:ext uri="{FF2B5EF4-FFF2-40B4-BE49-F238E27FC236}">
                <a16:creationId xmlns:a16="http://schemas.microsoft.com/office/drawing/2014/main" id="{D1336992-81CD-A646-AC3B-CFF1D06E73AC}"/>
              </a:ext>
            </a:extLst>
          </p:cNvPr>
          <p:cNvSpPr/>
          <p:nvPr/>
        </p:nvSpPr>
        <p:spPr>
          <a:xfrm>
            <a:off x="9183018" y="4104973"/>
            <a:ext cx="1995218" cy="331278"/>
          </a:xfrm>
          <a:prstGeom prst="rect">
            <a:avLst/>
          </a:prstGeom>
          <a:solidFill>
            <a:srgbClr val="3EA88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Center of concentric Circles</a:t>
            </a:r>
          </a:p>
        </p:txBody>
      </p:sp>
      <p:sp>
        <p:nvSpPr>
          <p:cNvPr id="15" name="직사각형 47">
            <a:extLst>
              <a:ext uri="{FF2B5EF4-FFF2-40B4-BE49-F238E27FC236}">
                <a16:creationId xmlns:a16="http://schemas.microsoft.com/office/drawing/2014/main" id="{E9B50C72-739F-CB45-80D7-9068ACFB48FC}"/>
              </a:ext>
            </a:extLst>
          </p:cNvPr>
          <p:cNvSpPr/>
          <p:nvPr/>
        </p:nvSpPr>
        <p:spPr>
          <a:xfrm>
            <a:off x="9183018" y="4446083"/>
            <a:ext cx="1995218" cy="1152751"/>
          </a:xfrm>
          <a:prstGeom prst="rect">
            <a:avLst/>
          </a:prstGeom>
          <a:noFill/>
        </p:spPr>
        <p:txBody>
          <a:bodyPr wrap="square">
            <a:spAutoFit/>
          </a:bodyPr>
          <a:lstStyle/>
          <a:p>
            <a:pPr>
              <a:lnSpc>
                <a:spcPct val="150000"/>
              </a:lnSpc>
            </a:pPr>
            <a:r>
              <a:rPr lang="en-US" altLang="ko-KR" sz="1600" dirty="0">
                <a:solidFill>
                  <a:srgbClr val="6A4F4A"/>
                </a:solidFill>
                <a:latin typeface="+mn-ea"/>
              </a:rPr>
              <a:t>Set to be very close to the vehicle’s center</a:t>
            </a:r>
          </a:p>
        </p:txBody>
      </p:sp>
      <p:cxnSp>
        <p:nvCxnSpPr>
          <p:cNvPr id="16" name="Elbow Connector 15">
            <a:extLst>
              <a:ext uri="{FF2B5EF4-FFF2-40B4-BE49-F238E27FC236}">
                <a16:creationId xmlns:a16="http://schemas.microsoft.com/office/drawing/2014/main" id="{1D6D65F8-41F7-6242-BB4E-EDF791D7CF46}"/>
              </a:ext>
            </a:extLst>
          </p:cNvPr>
          <p:cNvCxnSpPr>
            <a:cxnSpLocks/>
          </p:cNvCxnSpPr>
          <p:nvPr/>
        </p:nvCxnSpPr>
        <p:spPr>
          <a:xfrm rot="16200000" flipH="1">
            <a:off x="10033547" y="3472214"/>
            <a:ext cx="762438" cy="468278"/>
          </a:xfrm>
          <a:prstGeom prst="bentConnector3">
            <a:avLst>
              <a:gd name="adj1" fmla="val 50000"/>
            </a:avLst>
          </a:prstGeom>
          <a:ln w="38100">
            <a:solidFill>
              <a:srgbClr val="1F4E79"/>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4F3FB035-5ED4-5B4F-8F4E-542A0BBA3738}"/>
              </a:ext>
            </a:extLst>
          </p:cNvPr>
          <p:cNvCxnSpPr>
            <a:cxnSpLocks/>
          </p:cNvCxnSpPr>
          <p:nvPr/>
        </p:nvCxnSpPr>
        <p:spPr>
          <a:xfrm rot="5400000">
            <a:off x="9576434" y="3483380"/>
            <a:ext cx="762439" cy="445948"/>
          </a:xfrm>
          <a:prstGeom prst="bentConnector3">
            <a:avLst>
              <a:gd name="adj1" fmla="val 50000"/>
            </a:avLst>
          </a:prstGeom>
          <a:ln w="38100">
            <a:solidFill>
              <a:srgbClr val="1F4E79"/>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8D2233A-EFFF-0E46-BF00-AFBC14D0A289}"/>
                  </a:ext>
                </a:extLst>
              </p:cNvPr>
              <p:cNvSpPr/>
              <p:nvPr/>
            </p:nvSpPr>
            <p:spPr>
              <a:xfrm>
                <a:off x="6931512" y="2668580"/>
                <a:ext cx="12429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𝑟</m:t>
                      </m:r>
                      <m:r>
                        <a:rPr lang="en-US" b="0" i="0" smtClean="0">
                          <a:latin typeface="Cambria Math" panose="02040503050406030204" pitchFamily="18" charset="0"/>
                        </a:rPr>
                        <m:t>=0.001</m:t>
                      </m:r>
                    </m:oMath>
                  </m:oMathPara>
                </a14:m>
                <a:endParaRPr lang="en-US" dirty="0"/>
              </a:p>
            </p:txBody>
          </p:sp>
        </mc:Choice>
        <mc:Fallback xmlns="">
          <p:sp>
            <p:nvSpPr>
              <p:cNvPr id="18" name="Rectangle 17">
                <a:extLst>
                  <a:ext uri="{FF2B5EF4-FFF2-40B4-BE49-F238E27FC236}">
                    <a16:creationId xmlns:a16="http://schemas.microsoft.com/office/drawing/2014/main" id="{A8D2233A-EFFF-0E46-BF00-AFBC14D0A289}"/>
                  </a:ext>
                </a:extLst>
              </p:cNvPr>
              <p:cNvSpPr>
                <a:spLocks noRot="1" noChangeAspect="1" noMove="1" noResize="1" noEditPoints="1" noAdjustHandles="1" noChangeArrowheads="1" noChangeShapeType="1" noTextEdit="1"/>
              </p:cNvSpPr>
              <p:nvPr/>
            </p:nvSpPr>
            <p:spPr>
              <a:xfrm>
                <a:off x="6931512" y="2668580"/>
                <a:ext cx="124290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6B2C59B-012D-4F4C-9FB7-BA9951456B40}"/>
                  </a:ext>
                </a:extLst>
              </p:cNvPr>
              <p:cNvSpPr/>
              <p:nvPr/>
            </p:nvSpPr>
            <p:spPr>
              <a:xfrm>
                <a:off x="6900342" y="4857456"/>
                <a:ext cx="14160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𝑟</m:t>
                      </m:r>
                      <m:r>
                        <a:rPr lang="en-US" b="0" i="0" smtClean="0">
                          <a:latin typeface="Cambria Math" panose="02040503050406030204" pitchFamily="18" charset="0"/>
                        </a:rPr>
                        <m:t>=−0.001</m:t>
                      </m:r>
                    </m:oMath>
                  </m:oMathPara>
                </a14:m>
                <a:endParaRPr lang="en-US" dirty="0"/>
              </a:p>
            </p:txBody>
          </p:sp>
        </mc:Choice>
        <mc:Fallback xmlns="">
          <p:sp>
            <p:nvSpPr>
              <p:cNvPr id="19" name="Rectangle 18">
                <a:extLst>
                  <a:ext uri="{FF2B5EF4-FFF2-40B4-BE49-F238E27FC236}">
                    <a16:creationId xmlns:a16="http://schemas.microsoft.com/office/drawing/2014/main" id="{B6B2C59B-012D-4F4C-9FB7-BA9951456B40}"/>
                  </a:ext>
                </a:extLst>
              </p:cNvPr>
              <p:cNvSpPr>
                <a:spLocks noRot="1" noChangeAspect="1" noMove="1" noResize="1" noEditPoints="1" noAdjustHandles="1" noChangeArrowheads="1" noChangeShapeType="1" noTextEdit="1"/>
              </p:cNvSpPr>
              <p:nvPr/>
            </p:nvSpPr>
            <p:spPr>
              <a:xfrm>
                <a:off x="6900342" y="4857456"/>
                <a:ext cx="1416029" cy="369332"/>
              </a:xfrm>
              <a:prstGeom prst="rect">
                <a:avLst/>
              </a:prstGeom>
              <a:blipFill>
                <a:blip r:embed="rId5"/>
                <a:stretch>
                  <a:fillRect/>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86D08D39-DB3A-FF4B-9131-E6F76D03D40D}"/>
              </a:ext>
            </a:extLst>
          </p:cNvPr>
          <p:cNvCxnSpPr>
            <a:cxnSpLocks/>
          </p:cNvCxnSpPr>
          <p:nvPr/>
        </p:nvCxnSpPr>
        <p:spPr>
          <a:xfrm>
            <a:off x="8316371" y="1217819"/>
            <a:ext cx="0" cy="5307496"/>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98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D9D8"/>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81C902-8C75-8D4F-AD40-2E26035CD4DC}"/>
              </a:ext>
            </a:extLst>
          </p:cNvPr>
          <p:cNvGrpSpPr/>
          <p:nvPr/>
        </p:nvGrpSpPr>
        <p:grpSpPr>
          <a:xfrm>
            <a:off x="3210339" y="1698310"/>
            <a:ext cx="5844209" cy="1470991"/>
            <a:chOff x="3299791" y="2722041"/>
            <a:chExt cx="5844209" cy="1470991"/>
          </a:xfrm>
        </p:grpSpPr>
        <p:sp>
          <p:nvSpPr>
            <p:cNvPr id="41" name="Rectangle 40">
              <a:extLst>
                <a:ext uri="{FF2B5EF4-FFF2-40B4-BE49-F238E27FC236}">
                  <a16:creationId xmlns:a16="http://schemas.microsoft.com/office/drawing/2014/main" id="{98A6BA7F-68EA-9843-BE95-DF29A18DCA62}"/>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800970-BE36-1848-8F5A-C29EC6CDF94F}"/>
                </a:ext>
              </a:extLst>
            </p:cNvPr>
            <p:cNvSpPr/>
            <p:nvPr/>
          </p:nvSpPr>
          <p:spPr>
            <a:xfrm>
              <a:off x="3380888" y="2782957"/>
              <a:ext cx="5695194" cy="1341830"/>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4978977" y="2952308"/>
              <a:ext cx="2754043" cy="735842"/>
            </a:xfrm>
            <a:prstGeom prst="rect">
              <a:avLst/>
            </a:prstGeom>
          </p:spPr>
          <p:txBody>
            <a:bodyPr wrap="square">
              <a:spAutoFit/>
            </a:bodyPr>
            <a:lstStyle/>
            <a:p>
              <a:pPr>
                <a:lnSpc>
                  <a:spcPct val="150000"/>
                </a:lnSpc>
              </a:pPr>
              <a:r>
                <a:rPr lang="en-US" altLang="ko-KR" sz="3200" b="1" i="1" dirty="0">
                  <a:solidFill>
                    <a:schemeClr val="bg1"/>
                  </a:solidFill>
                </a:rPr>
                <a:t>4WIS/4WID</a:t>
              </a:r>
            </a:p>
          </p:txBody>
        </p:sp>
      </p:grpSp>
      <p:cxnSp>
        <p:nvCxnSpPr>
          <p:cNvPr id="6" name="Straight Connector 5">
            <a:extLst>
              <a:ext uri="{FF2B5EF4-FFF2-40B4-BE49-F238E27FC236}">
                <a16:creationId xmlns:a16="http://schemas.microsoft.com/office/drawing/2014/main" id="{6A78F44E-D6F3-6543-914D-A01930D96A21}"/>
              </a:ext>
            </a:extLst>
          </p:cNvPr>
          <p:cNvCxnSpPr/>
          <p:nvPr/>
        </p:nvCxnSpPr>
        <p:spPr>
          <a:xfrm>
            <a:off x="606286" y="3538330"/>
            <a:ext cx="10803835" cy="0"/>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sp>
        <p:nvSpPr>
          <p:cNvPr id="42" name="직사각형 7">
            <a:extLst>
              <a:ext uri="{FF2B5EF4-FFF2-40B4-BE49-F238E27FC236}">
                <a16:creationId xmlns:a16="http://schemas.microsoft.com/office/drawing/2014/main" id="{1228460E-F52E-464F-9EA2-1507A5AFEABB}"/>
              </a:ext>
            </a:extLst>
          </p:cNvPr>
          <p:cNvSpPr/>
          <p:nvPr/>
        </p:nvSpPr>
        <p:spPr>
          <a:xfrm>
            <a:off x="3210339" y="3636067"/>
            <a:ext cx="9007619" cy="574966"/>
          </a:xfrm>
          <a:prstGeom prst="rect">
            <a:avLst/>
          </a:prstGeom>
        </p:spPr>
        <p:txBody>
          <a:bodyPr wrap="square">
            <a:spAutoFit/>
          </a:bodyPr>
          <a:lstStyle/>
          <a:p>
            <a:pPr>
              <a:lnSpc>
                <a:spcPct val="150000"/>
              </a:lnSpc>
            </a:pPr>
            <a:r>
              <a:rPr lang="en-US" altLang="ko-KR" sz="2400" dirty="0">
                <a:solidFill>
                  <a:srgbClr val="6A4F4A"/>
                </a:solidFill>
              </a:rPr>
              <a:t>4 Wheel Independent Steering/Driving:</a:t>
            </a:r>
          </a:p>
        </p:txBody>
      </p:sp>
      <p:sp>
        <p:nvSpPr>
          <p:cNvPr id="43" name="TextBox 42">
            <a:extLst>
              <a:ext uri="{FF2B5EF4-FFF2-40B4-BE49-F238E27FC236}">
                <a16:creationId xmlns:a16="http://schemas.microsoft.com/office/drawing/2014/main" id="{8DFD9755-F915-BF45-B501-9D0BD26D2EEF}"/>
              </a:ext>
            </a:extLst>
          </p:cNvPr>
          <p:cNvSpPr txBox="1"/>
          <p:nvPr/>
        </p:nvSpPr>
        <p:spPr>
          <a:xfrm>
            <a:off x="1495574" y="4308769"/>
            <a:ext cx="9025258" cy="861774"/>
          </a:xfrm>
          <a:prstGeom prst="rect">
            <a:avLst/>
          </a:prstGeom>
          <a:noFill/>
        </p:spPr>
        <p:txBody>
          <a:bodyPr wrap="square" rtlCol="0">
            <a:spAutoFit/>
          </a:bodyPr>
          <a:lstStyle/>
          <a:p>
            <a:pPr algn="ctr"/>
            <a:r>
              <a:rPr lang="en-US" altLang="ko-KR" sz="1600" dirty="0">
                <a:solidFill>
                  <a:srgbClr val="6A4F4A"/>
                </a:solidFill>
              </a:rPr>
              <a:t>a steering system for a four-wheeled vehicle that allows for separate speed and direction controls for each wheel. </a:t>
            </a:r>
            <a:endParaRPr lang="ko-KR" altLang="en-US" sz="1600" dirty="0">
              <a:solidFill>
                <a:srgbClr val="6A4F4A"/>
              </a:solidFill>
            </a:endParaRPr>
          </a:p>
          <a:p>
            <a:pPr algn="ctr"/>
            <a:endParaRPr lang="en-US" sz="1600" dirty="0"/>
          </a:p>
        </p:txBody>
      </p:sp>
    </p:spTree>
    <p:extLst>
      <p:ext uri="{BB962C8B-B14F-4D97-AF65-F5344CB8AC3E}">
        <p14:creationId xmlns:p14="http://schemas.microsoft.com/office/powerpoint/2010/main" val="2729920013"/>
      </p:ext>
    </p:extLst>
  </p:cSld>
  <p:clrMapOvr>
    <a:masterClrMapping/>
  </p:clrMapOvr>
  <mc:AlternateContent xmlns:mc="http://schemas.openxmlformats.org/markup-compatibility/2006" xmlns:p14="http://schemas.microsoft.com/office/powerpoint/2010/main">
    <mc:Choice Requires="p14">
      <p:transition spd="med" p14:dur="700" advTm="1845">
        <p:fade/>
      </p:transition>
    </mc:Choice>
    <mc:Fallback xmlns="">
      <p:transition spd="med" advTm="184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Three Steering Modes</a:t>
            </a:r>
          </a:p>
        </p:txBody>
      </p:sp>
      <p:grpSp>
        <p:nvGrpSpPr>
          <p:cNvPr id="3" name="Group 2">
            <a:extLst>
              <a:ext uri="{FF2B5EF4-FFF2-40B4-BE49-F238E27FC236}">
                <a16:creationId xmlns:a16="http://schemas.microsoft.com/office/drawing/2014/main" id="{AE88D5CF-99BC-2C47-9EDC-157EC3AAB04A}"/>
              </a:ext>
            </a:extLst>
          </p:cNvPr>
          <p:cNvGrpSpPr/>
          <p:nvPr/>
        </p:nvGrpSpPr>
        <p:grpSpPr>
          <a:xfrm>
            <a:off x="3007234" y="1419264"/>
            <a:ext cx="5822142" cy="5108180"/>
            <a:chOff x="1198312" y="1409325"/>
            <a:chExt cx="5822142" cy="5108180"/>
          </a:xfrm>
        </p:grpSpPr>
        <p:grpSp>
          <p:nvGrpSpPr>
            <p:cNvPr id="21" name="Group 20">
              <a:extLst>
                <a:ext uri="{FF2B5EF4-FFF2-40B4-BE49-F238E27FC236}">
                  <a16:creationId xmlns:a16="http://schemas.microsoft.com/office/drawing/2014/main" id="{4ECD34AD-0214-BA43-8AB2-9DE3FFEBD50D}"/>
                </a:ext>
              </a:extLst>
            </p:cNvPr>
            <p:cNvGrpSpPr/>
            <p:nvPr/>
          </p:nvGrpSpPr>
          <p:grpSpPr>
            <a:xfrm>
              <a:off x="1444488" y="5554691"/>
              <a:ext cx="2564295" cy="962814"/>
              <a:chOff x="3299791" y="2722041"/>
              <a:chExt cx="5844209" cy="1470991"/>
            </a:xfrm>
          </p:grpSpPr>
          <p:sp>
            <p:nvSpPr>
              <p:cNvPr id="22" name="Rectangle 21">
                <a:extLst>
                  <a:ext uri="{FF2B5EF4-FFF2-40B4-BE49-F238E27FC236}">
                    <a16:creationId xmlns:a16="http://schemas.microsoft.com/office/drawing/2014/main" id="{153DD35A-8D93-C74B-BAEF-97D0AFC264F2}"/>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71AAC9-4D98-D24B-9072-2F87AB78039A}"/>
                  </a:ext>
                </a:extLst>
              </p:cNvPr>
              <p:cNvSpPr/>
              <p:nvPr/>
            </p:nvSpPr>
            <p:spPr>
              <a:xfrm>
                <a:off x="3380888" y="2782957"/>
                <a:ext cx="5695194" cy="1341830"/>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직사각형 8">
                <a:extLst>
                  <a:ext uri="{FF2B5EF4-FFF2-40B4-BE49-F238E27FC236}">
                    <a16:creationId xmlns:a16="http://schemas.microsoft.com/office/drawing/2014/main" id="{9694A421-7021-CD44-9559-A8BE0DA9B8FC}"/>
                  </a:ext>
                </a:extLst>
              </p:cNvPr>
              <p:cNvSpPr/>
              <p:nvPr/>
            </p:nvSpPr>
            <p:spPr>
              <a:xfrm>
                <a:off x="3992127" y="2782958"/>
                <a:ext cx="4459535" cy="1124222"/>
              </a:xfrm>
              <a:prstGeom prst="rect">
                <a:avLst/>
              </a:prstGeom>
            </p:spPr>
            <p:txBody>
              <a:bodyPr wrap="square">
                <a:spAutoFit/>
              </a:bodyPr>
              <a:lstStyle/>
              <a:p>
                <a:pPr>
                  <a:lnSpc>
                    <a:spcPct val="150000"/>
                  </a:lnSpc>
                </a:pPr>
                <a:r>
                  <a:rPr lang="en-US" altLang="ko-KR" sz="3200" b="1" i="1" dirty="0">
                    <a:solidFill>
                      <a:schemeClr val="bg1"/>
                    </a:solidFill>
                  </a:rPr>
                  <a:t>Spinning</a:t>
                </a:r>
              </a:p>
            </p:txBody>
          </p:sp>
        </p:grpSp>
        <p:grpSp>
          <p:nvGrpSpPr>
            <p:cNvPr id="25" name="Group 24">
              <a:extLst>
                <a:ext uri="{FF2B5EF4-FFF2-40B4-BE49-F238E27FC236}">
                  <a16:creationId xmlns:a16="http://schemas.microsoft.com/office/drawing/2014/main" id="{84DC4D22-E9F8-874A-8448-1764E71EF29B}"/>
                </a:ext>
              </a:extLst>
            </p:cNvPr>
            <p:cNvGrpSpPr/>
            <p:nvPr/>
          </p:nvGrpSpPr>
          <p:grpSpPr>
            <a:xfrm>
              <a:off x="1444488" y="3482008"/>
              <a:ext cx="2564295" cy="962814"/>
              <a:chOff x="3299791" y="2722041"/>
              <a:chExt cx="5844209" cy="1470991"/>
            </a:xfrm>
          </p:grpSpPr>
          <p:sp>
            <p:nvSpPr>
              <p:cNvPr id="26" name="Rectangle 25">
                <a:extLst>
                  <a:ext uri="{FF2B5EF4-FFF2-40B4-BE49-F238E27FC236}">
                    <a16:creationId xmlns:a16="http://schemas.microsoft.com/office/drawing/2014/main" id="{4CD57F09-AFDB-1742-AF35-CCF6DD7C3E16}"/>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7E97BB-607C-6742-96E7-82CF122BFC83}"/>
                  </a:ext>
                </a:extLst>
              </p:cNvPr>
              <p:cNvSpPr/>
              <p:nvPr/>
            </p:nvSpPr>
            <p:spPr>
              <a:xfrm>
                <a:off x="3380888" y="2782957"/>
                <a:ext cx="5695194" cy="1341830"/>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직사각형 8">
                <a:extLst>
                  <a:ext uri="{FF2B5EF4-FFF2-40B4-BE49-F238E27FC236}">
                    <a16:creationId xmlns:a16="http://schemas.microsoft.com/office/drawing/2014/main" id="{37FC7F93-8F2A-704D-8421-F80282E2B1BB}"/>
                  </a:ext>
                </a:extLst>
              </p:cNvPr>
              <p:cNvSpPr/>
              <p:nvPr/>
            </p:nvSpPr>
            <p:spPr>
              <a:xfrm>
                <a:off x="4650507" y="2782958"/>
                <a:ext cx="4459535" cy="767631"/>
              </a:xfrm>
              <a:prstGeom prst="rect">
                <a:avLst/>
              </a:prstGeom>
            </p:spPr>
            <p:txBody>
              <a:bodyPr wrap="square">
                <a:spAutoFit/>
              </a:bodyPr>
              <a:lstStyle/>
              <a:p>
                <a:pPr>
                  <a:lnSpc>
                    <a:spcPct val="150000"/>
                  </a:lnSpc>
                </a:pPr>
                <a:r>
                  <a:rPr lang="en-US" altLang="ko-KR" sz="3200" b="1" i="1" dirty="0">
                    <a:solidFill>
                      <a:schemeClr val="bg1"/>
                    </a:solidFill>
                  </a:rPr>
                  <a:t>AFRS</a:t>
                </a:r>
              </a:p>
            </p:txBody>
          </p:sp>
        </p:grpSp>
        <p:grpSp>
          <p:nvGrpSpPr>
            <p:cNvPr id="29" name="Group 28">
              <a:extLst>
                <a:ext uri="{FF2B5EF4-FFF2-40B4-BE49-F238E27FC236}">
                  <a16:creationId xmlns:a16="http://schemas.microsoft.com/office/drawing/2014/main" id="{1DB8CE6E-F15D-D64F-A586-A05B21D5C8D6}"/>
                </a:ext>
              </a:extLst>
            </p:cNvPr>
            <p:cNvGrpSpPr/>
            <p:nvPr/>
          </p:nvGrpSpPr>
          <p:grpSpPr>
            <a:xfrm>
              <a:off x="1198312" y="1409325"/>
              <a:ext cx="3634407" cy="962814"/>
              <a:chOff x="3299791" y="2722041"/>
              <a:chExt cx="7226832" cy="1470991"/>
            </a:xfrm>
          </p:grpSpPr>
          <p:sp>
            <p:nvSpPr>
              <p:cNvPr id="30" name="Rectangle 29">
                <a:extLst>
                  <a:ext uri="{FF2B5EF4-FFF2-40B4-BE49-F238E27FC236}">
                    <a16:creationId xmlns:a16="http://schemas.microsoft.com/office/drawing/2014/main" id="{EAF46E20-FDD8-7F4C-99D5-AFB3DC0CA458}"/>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7DC67EE-80C4-2A41-A897-0107372E2375}"/>
                  </a:ext>
                </a:extLst>
              </p:cNvPr>
              <p:cNvSpPr/>
              <p:nvPr/>
            </p:nvSpPr>
            <p:spPr>
              <a:xfrm>
                <a:off x="3380888" y="2782957"/>
                <a:ext cx="5695194" cy="1341830"/>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직사각형 8">
                <a:extLst>
                  <a:ext uri="{FF2B5EF4-FFF2-40B4-BE49-F238E27FC236}">
                    <a16:creationId xmlns:a16="http://schemas.microsoft.com/office/drawing/2014/main" id="{0CB72447-BD49-014B-A5FE-12C7260E4558}"/>
                  </a:ext>
                </a:extLst>
              </p:cNvPr>
              <p:cNvSpPr/>
              <p:nvPr/>
            </p:nvSpPr>
            <p:spPr>
              <a:xfrm>
                <a:off x="3299791" y="2782958"/>
                <a:ext cx="7226832" cy="1124222"/>
              </a:xfrm>
              <a:prstGeom prst="rect">
                <a:avLst/>
              </a:prstGeom>
            </p:spPr>
            <p:txBody>
              <a:bodyPr wrap="square">
                <a:spAutoFit/>
              </a:bodyPr>
              <a:lstStyle/>
              <a:p>
                <a:pPr>
                  <a:lnSpc>
                    <a:spcPct val="150000"/>
                  </a:lnSpc>
                </a:pPr>
                <a:r>
                  <a:rPr lang="en-US" altLang="ko-KR" sz="3200" b="1" i="1" dirty="0">
                    <a:solidFill>
                      <a:schemeClr val="bg1"/>
                    </a:solidFill>
                  </a:rPr>
                  <a:t>Crab Steering</a:t>
                </a:r>
              </a:p>
            </p:txBody>
          </p:sp>
        </p:grpSp>
        <p:sp>
          <p:nvSpPr>
            <p:cNvPr id="2" name="Up Arrow 1">
              <a:extLst>
                <a:ext uri="{FF2B5EF4-FFF2-40B4-BE49-F238E27FC236}">
                  <a16:creationId xmlns:a16="http://schemas.microsoft.com/office/drawing/2014/main" id="{462B7581-F5C7-344B-AE88-0A9025C7A81D}"/>
                </a:ext>
              </a:extLst>
            </p:cNvPr>
            <p:cNvSpPr/>
            <p:nvPr/>
          </p:nvSpPr>
          <p:spPr>
            <a:xfrm>
              <a:off x="2384182" y="2459935"/>
              <a:ext cx="567335" cy="934278"/>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 Arrow 40">
              <a:extLst>
                <a:ext uri="{FF2B5EF4-FFF2-40B4-BE49-F238E27FC236}">
                  <a16:creationId xmlns:a16="http://schemas.microsoft.com/office/drawing/2014/main" id="{1EA1CA4A-FBF1-7940-9855-769CF1FBC058}"/>
                </a:ext>
              </a:extLst>
            </p:cNvPr>
            <p:cNvSpPr/>
            <p:nvPr/>
          </p:nvSpPr>
          <p:spPr>
            <a:xfrm rot="10800000">
              <a:off x="2427897" y="4532617"/>
              <a:ext cx="617031" cy="934278"/>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직사각형 47">
              <a:extLst>
                <a:ext uri="{FF2B5EF4-FFF2-40B4-BE49-F238E27FC236}">
                  <a16:creationId xmlns:a16="http://schemas.microsoft.com/office/drawing/2014/main" id="{D40ABC6D-5B07-6342-897B-424CC7FB6664}"/>
                </a:ext>
              </a:extLst>
            </p:cNvPr>
            <p:cNvSpPr/>
            <p:nvPr/>
          </p:nvSpPr>
          <p:spPr>
            <a:xfrm>
              <a:off x="4103235" y="1668207"/>
              <a:ext cx="2917219" cy="380682"/>
            </a:xfrm>
            <a:prstGeom prst="rect">
              <a:avLst/>
            </a:prstGeom>
          </p:spPr>
          <p:txBody>
            <a:bodyPr wrap="square">
              <a:spAutoFit/>
            </a:bodyPr>
            <a:lstStyle/>
            <a:p>
              <a:pPr algn="ctr">
                <a:lnSpc>
                  <a:spcPct val="150000"/>
                </a:lnSpc>
              </a:pPr>
              <a:r>
                <a:rPr lang="en-US" altLang="ko-KR" sz="1400" b="1" dirty="0">
                  <a:solidFill>
                    <a:srgbClr val="6A4F4A"/>
                  </a:solidFill>
                  <a:latin typeface="+mn-ea"/>
                </a:rPr>
                <a:t>Radius of Curvature ≈ 10000 </a:t>
              </a:r>
            </a:p>
          </p:txBody>
        </p:sp>
        <p:sp>
          <p:nvSpPr>
            <p:cNvPr id="43" name="직사각형 47">
              <a:extLst>
                <a:ext uri="{FF2B5EF4-FFF2-40B4-BE49-F238E27FC236}">
                  <a16:creationId xmlns:a16="http://schemas.microsoft.com/office/drawing/2014/main" id="{53ABBC86-BA4A-8A47-ABE8-04F91526F564}"/>
                </a:ext>
              </a:extLst>
            </p:cNvPr>
            <p:cNvSpPr/>
            <p:nvPr/>
          </p:nvSpPr>
          <p:spPr>
            <a:xfrm>
              <a:off x="4103235" y="5846790"/>
              <a:ext cx="2917219" cy="380682"/>
            </a:xfrm>
            <a:prstGeom prst="rect">
              <a:avLst/>
            </a:prstGeom>
          </p:spPr>
          <p:txBody>
            <a:bodyPr wrap="square">
              <a:spAutoFit/>
            </a:bodyPr>
            <a:lstStyle/>
            <a:p>
              <a:pPr algn="ctr">
                <a:lnSpc>
                  <a:spcPct val="150000"/>
                </a:lnSpc>
              </a:pPr>
              <a:r>
                <a:rPr lang="en-US" altLang="ko-KR" sz="1400" b="1" dirty="0">
                  <a:solidFill>
                    <a:srgbClr val="6A4F4A"/>
                  </a:solidFill>
                  <a:latin typeface="+mn-ea"/>
                </a:rPr>
                <a:t>Radius of Curvature ≈  0.001</a:t>
              </a:r>
            </a:p>
          </p:txBody>
        </p:sp>
      </p:grpSp>
    </p:spTree>
    <p:extLst>
      <p:ext uri="{BB962C8B-B14F-4D97-AF65-F5344CB8AC3E}">
        <p14:creationId xmlns:p14="http://schemas.microsoft.com/office/powerpoint/2010/main" val="41662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Video from the Algorithm</a:t>
            </a:r>
          </a:p>
        </p:txBody>
      </p:sp>
      <p:pic>
        <p:nvPicPr>
          <p:cNvPr id="2" name="Algorithm Interface.mp4">
            <a:hlinkClick r:id="" action="ppaction://media"/>
            <a:extLst>
              <a:ext uri="{FF2B5EF4-FFF2-40B4-BE49-F238E27FC236}">
                <a16:creationId xmlns:a16="http://schemas.microsoft.com/office/drawing/2014/main" id="{4DCEC66E-54ED-8A4D-8CD1-C4EDE812FF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9443" y="1003610"/>
            <a:ext cx="5203902" cy="5854390"/>
          </a:xfrm>
          <a:prstGeom prst="rect">
            <a:avLst/>
          </a:prstGeom>
        </p:spPr>
      </p:pic>
    </p:spTree>
    <p:extLst>
      <p:ext uri="{BB962C8B-B14F-4D97-AF65-F5344CB8AC3E}">
        <p14:creationId xmlns:p14="http://schemas.microsoft.com/office/powerpoint/2010/main" val="3426758377"/>
      </p:ext>
    </p:extLst>
  </p:cSld>
  <p:clrMapOvr>
    <a:masterClrMapping/>
  </p:clrMapOvr>
  <mc:AlternateContent xmlns:mc="http://schemas.openxmlformats.org/markup-compatibility/2006" xmlns:p14="http://schemas.microsoft.com/office/powerpoint/2010/main">
    <mc:Choice Requires="p14">
      <p:transition spd="med" p14:dur="700" advTm="209547">
        <p:fade/>
      </p:transition>
    </mc:Choice>
    <mc:Fallback xmlns="">
      <p:transition spd="med" advTm="2095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Experiment Setup</a:t>
            </a:r>
          </a:p>
        </p:txBody>
      </p:sp>
      <p:pic>
        <p:nvPicPr>
          <p:cNvPr id="6" name="Picture 5">
            <a:extLst>
              <a:ext uri="{FF2B5EF4-FFF2-40B4-BE49-F238E27FC236}">
                <a16:creationId xmlns:a16="http://schemas.microsoft.com/office/drawing/2014/main" id="{2B182C02-BE93-B848-A1B2-144B36191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974" y="1189703"/>
            <a:ext cx="3806975" cy="5501148"/>
          </a:xfrm>
          <a:prstGeom prst="rect">
            <a:avLst/>
          </a:prstGeom>
        </p:spPr>
      </p:pic>
      <p:pic>
        <p:nvPicPr>
          <p:cNvPr id="8" name="Picture 7">
            <a:extLst>
              <a:ext uri="{FF2B5EF4-FFF2-40B4-BE49-F238E27FC236}">
                <a16:creationId xmlns:a16="http://schemas.microsoft.com/office/drawing/2014/main" id="{C23608CD-DF62-E541-B2F2-A52F578A8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1716" y="1189703"/>
            <a:ext cx="3316749" cy="2487562"/>
          </a:xfrm>
          <a:prstGeom prst="rect">
            <a:avLst/>
          </a:prstGeom>
        </p:spPr>
      </p:pic>
      <p:pic>
        <p:nvPicPr>
          <p:cNvPr id="11" name="Picture 10">
            <a:extLst>
              <a:ext uri="{FF2B5EF4-FFF2-40B4-BE49-F238E27FC236}">
                <a16:creationId xmlns:a16="http://schemas.microsoft.com/office/drawing/2014/main" id="{4FBF3997-20D7-CE49-8819-8CE48762CAB0}"/>
              </a:ext>
            </a:extLst>
          </p:cNvPr>
          <p:cNvPicPr>
            <a:picLocks noChangeAspect="1"/>
          </p:cNvPicPr>
          <p:nvPr/>
        </p:nvPicPr>
        <p:blipFill rotWithShape="1">
          <a:blip r:embed="rId5">
            <a:extLst>
              <a:ext uri="{28A0092B-C50C-407E-A947-70E740481C1C}">
                <a14:useLocalDpi xmlns:a14="http://schemas.microsoft.com/office/drawing/2010/main" val="0"/>
              </a:ext>
            </a:extLst>
          </a:blip>
          <a:srcRect t="22939" b="14408"/>
          <a:stretch/>
        </p:blipFill>
        <p:spPr>
          <a:xfrm>
            <a:off x="8677550" y="3908323"/>
            <a:ext cx="3330915" cy="2782528"/>
          </a:xfrm>
          <a:prstGeom prst="rect">
            <a:avLst/>
          </a:prstGeom>
        </p:spPr>
      </p:pic>
      <p:sp>
        <p:nvSpPr>
          <p:cNvPr id="12" name="Rectangle 11">
            <a:extLst>
              <a:ext uri="{FF2B5EF4-FFF2-40B4-BE49-F238E27FC236}">
                <a16:creationId xmlns:a16="http://schemas.microsoft.com/office/drawing/2014/main" id="{648BB653-A14D-0945-A1BA-676488C2395D}"/>
              </a:ext>
            </a:extLst>
          </p:cNvPr>
          <p:cNvSpPr/>
          <p:nvPr/>
        </p:nvSpPr>
        <p:spPr>
          <a:xfrm>
            <a:off x="5771535" y="1278193"/>
            <a:ext cx="953729" cy="875071"/>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AC3CED-34F3-634B-93D3-7D6519715DD9}"/>
              </a:ext>
            </a:extLst>
          </p:cNvPr>
          <p:cNvSpPr/>
          <p:nvPr/>
        </p:nvSpPr>
        <p:spPr>
          <a:xfrm>
            <a:off x="8691716" y="1189703"/>
            <a:ext cx="3316749" cy="2487562"/>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4D1275-6E2C-AD4F-9D52-CE4F23D4C337}"/>
              </a:ext>
            </a:extLst>
          </p:cNvPr>
          <p:cNvSpPr/>
          <p:nvPr/>
        </p:nvSpPr>
        <p:spPr>
          <a:xfrm>
            <a:off x="6039461" y="3849329"/>
            <a:ext cx="953729" cy="875071"/>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3C1F05-5445-F843-B536-717EE1CE752C}"/>
              </a:ext>
            </a:extLst>
          </p:cNvPr>
          <p:cNvSpPr/>
          <p:nvPr/>
        </p:nvSpPr>
        <p:spPr>
          <a:xfrm>
            <a:off x="8677550" y="3908323"/>
            <a:ext cx="3316749" cy="2782528"/>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1A39307-6346-7549-9132-A35FC74C5306}"/>
              </a:ext>
            </a:extLst>
          </p:cNvPr>
          <p:cNvCxnSpPr/>
          <p:nvPr/>
        </p:nvCxnSpPr>
        <p:spPr>
          <a:xfrm flipV="1">
            <a:off x="6725264" y="1189703"/>
            <a:ext cx="1966452" cy="88490"/>
          </a:xfrm>
          <a:prstGeom prst="line">
            <a:avLst/>
          </a:prstGeom>
          <a:ln w="6350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0D9B70-D05D-3C42-921F-938289B2CFA9}"/>
              </a:ext>
            </a:extLst>
          </p:cNvPr>
          <p:cNvCxnSpPr>
            <a:cxnSpLocks/>
          </p:cNvCxnSpPr>
          <p:nvPr/>
        </p:nvCxnSpPr>
        <p:spPr>
          <a:xfrm>
            <a:off x="6711098" y="2153264"/>
            <a:ext cx="1980618" cy="1522172"/>
          </a:xfrm>
          <a:prstGeom prst="line">
            <a:avLst/>
          </a:prstGeom>
          <a:ln w="6350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779BBA-F54C-774E-9FC4-EE1B80CF5109}"/>
              </a:ext>
            </a:extLst>
          </p:cNvPr>
          <p:cNvCxnSpPr>
            <a:cxnSpLocks/>
          </p:cNvCxnSpPr>
          <p:nvPr/>
        </p:nvCxnSpPr>
        <p:spPr>
          <a:xfrm>
            <a:off x="6959723" y="4724400"/>
            <a:ext cx="1731993" cy="1966451"/>
          </a:xfrm>
          <a:prstGeom prst="line">
            <a:avLst/>
          </a:prstGeom>
          <a:ln w="6350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8A5E93-D520-1A43-B7D6-D94D6D1073AB}"/>
              </a:ext>
            </a:extLst>
          </p:cNvPr>
          <p:cNvCxnSpPr>
            <a:cxnSpLocks/>
          </p:cNvCxnSpPr>
          <p:nvPr/>
        </p:nvCxnSpPr>
        <p:spPr>
          <a:xfrm>
            <a:off x="6993190" y="3856704"/>
            <a:ext cx="1698526" cy="49790"/>
          </a:xfrm>
          <a:prstGeom prst="line">
            <a:avLst/>
          </a:prstGeom>
          <a:ln w="6350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24" name="직사각형 47">
            <a:extLst>
              <a:ext uri="{FF2B5EF4-FFF2-40B4-BE49-F238E27FC236}">
                <a16:creationId xmlns:a16="http://schemas.microsoft.com/office/drawing/2014/main" id="{55A1BA6A-AA2C-B845-8D13-B323853EE9E5}"/>
              </a:ext>
            </a:extLst>
          </p:cNvPr>
          <p:cNvSpPr/>
          <p:nvPr/>
        </p:nvSpPr>
        <p:spPr>
          <a:xfrm>
            <a:off x="76577" y="1278193"/>
            <a:ext cx="3885824" cy="373807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600" dirty="0">
                <a:solidFill>
                  <a:srgbClr val="6A4F4A"/>
                </a:solidFill>
                <a:latin typeface="+mn-ea"/>
              </a:rPr>
              <a:t>Physical experiment was done in Pre-Engineering center’s lobby to test the accuracy of the algorithm</a:t>
            </a:r>
          </a:p>
          <a:p>
            <a:pPr marL="742950" lvl="1" indent="-285750">
              <a:lnSpc>
                <a:spcPct val="150000"/>
              </a:lnSpc>
              <a:buFont typeface="Arial" panose="020B0604020202020204" pitchFamily="34" charset="0"/>
              <a:buChar char="•"/>
            </a:pPr>
            <a:r>
              <a:rPr lang="en-US" altLang="ko-KR" sz="1600" dirty="0">
                <a:solidFill>
                  <a:srgbClr val="6A4F4A"/>
                </a:solidFill>
                <a:latin typeface="+mn-ea"/>
              </a:rPr>
              <a:t>2019.03.02 ~ 2018.03.03</a:t>
            </a:r>
          </a:p>
          <a:p>
            <a:pPr marL="285750" indent="-285750">
              <a:lnSpc>
                <a:spcPct val="150000"/>
              </a:lnSpc>
              <a:buFont typeface="Arial" panose="020B0604020202020204" pitchFamily="34" charset="0"/>
              <a:buChar char="•"/>
            </a:pPr>
            <a:r>
              <a:rPr lang="en-US" altLang="ko-KR" sz="1600" dirty="0">
                <a:solidFill>
                  <a:srgbClr val="6A4F4A"/>
                </a:solidFill>
                <a:latin typeface="+mn-ea"/>
              </a:rPr>
              <a:t>Two cameras, iPhone from above and iPad on the table, keeps track of the vehicle’s motion.</a:t>
            </a:r>
          </a:p>
          <a:p>
            <a:pPr marL="285750" indent="-285750">
              <a:lnSpc>
                <a:spcPct val="150000"/>
              </a:lnSpc>
              <a:buFont typeface="Arial" panose="020B0604020202020204" pitchFamily="34" charset="0"/>
              <a:buChar char="•"/>
            </a:pPr>
            <a:r>
              <a:rPr lang="en-US" altLang="ko-KR" sz="1600" dirty="0">
                <a:solidFill>
                  <a:srgbClr val="6A4F4A"/>
                </a:solidFill>
                <a:latin typeface="+mn-ea"/>
              </a:rPr>
              <a:t>After getting the footage of the vehicle’s motion, it was compared with the algorithm’s motion.</a:t>
            </a:r>
          </a:p>
        </p:txBody>
      </p:sp>
    </p:spTree>
    <p:extLst>
      <p:ext uri="{BB962C8B-B14F-4D97-AF65-F5344CB8AC3E}">
        <p14:creationId xmlns:p14="http://schemas.microsoft.com/office/powerpoint/2010/main" val="32892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Rectangular Path</a:t>
            </a:r>
          </a:p>
        </p:txBody>
      </p:sp>
      <p:pic>
        <p:nvPicPr>
          <p:cNvPr id="3" name="Picture 2">
            <a:extLst>
              <a:ext uri="{FF2B5EF4-FFF2-40B4-BE49-F238E27FC236}">
                <a16:creationId xmlns:a16="http://schemas.microsoft.com/office/drawing/2014/main" id="{C9F00AA9-E3E5-0843-BCB4-85BE21202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456" y="2261312"/>
            <a:ext cx="8646637" cy="3205726"/>
          </a:xfrm>
          <a:prstGeom prst="rect">
            <a:avLst/>
          </a:prstGeom>
        </p:spPr>
      </p:pic>
      <p:pic>
        <p:nvPicPr>
          <p:cNvPr id="4" name="Picture 3">
            <a:extLst>
              <a:ext uri="{FF2B5EF4-FFF2-40B4-BE49-F238E27FC236}">
                <a16:creationId xmlns:a16="http://schemas.microsoft.com/office/drawing/2014/main" id="{8A1261D5-3B09-7D4C-94C4-4E64931C2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71" y="2261312"/>
            <a:ext cx="2691581" cy="2691581"/>
          </a:xfrm>
          <a:prstGeom prst="rect">
            <a:avLst/>
          </a:prstGeom>
        </p:spPr>
      </p:pic>
      <p:sp>
        <p:nvSpPr>
          <p:cNvPr id="6" name="직사각형 47">
            <a:extLst>
              <a:ext uri="{FF2B5EF4-FFF2-40B4-BE49-F238E27FC236}">
                <a16:creationId xmlns:a16="http://schemas.microsoft.com/office/drawing/2014/main" id="{551C97CD-7FD5-1C4F-9F60-1CBD3B232733}"/>
              </a:ext>
            </a:extLst>
          </p:cNvPr>
          <p:cNvSpPr/>
          <p:nvPr/>
        </p:nvSpPr>
        <p:spPr>
          <a:xfrm>
            <a:off x="412181" y="5126158"/>
            <a:ext cx="2917219" cy="373820"/>
          </a:xfrm>
          <a:prstGeom prst="rect">
            <a:avLst/>
          </a:prstGeom>
        </p:spPr>
        <p:txBody>
          <a:bodyPr wrap="square">
            <a:spAutoFit/>
          </a:bodyPr>
          <a:lstStyle/>
          <a:p>
            <a:pPr algn="ctr">
              <a:lnSpc>
                <a:spcPct val="150000"/>
              </a:lnSpc>
            </a:pPr>
            <a:r>
              <a:rPr lang="en-US" altLang="ko-KR" sz="1400" b="1" dirty="0">
                <a:solidFill>
                  <a:srgbClr val="6A4F4A"/>
                </a:solidFill>
                <a:latin typeface="+mn-ea"/>
              </a:rPr>
              <a:t>Crab Steering</a:t>
            </a:r>
          </a:p>
        </p:txBody>
      </p:sp>
    </p:spTree>
    <p:extLst>
      <p:ext uri="{BB962C8B-B14F-4D97-AF65-F5344CB8AC3E}">
        <p14:creationId xmlns:p14="http://schemas.microsoft.com/office/powerpoint/2010/main" val="211263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Circular Path</a:t>
            </a:r>
          </a:p>
        </p:txBody>
      </p:sp>
      <p:pic>
        <p:nvPicPr>
          <p:cNvPr id="3" name="Picture 2">
            <a:extLst>
              <a:ext uri="{FF2B5EF4-FFF2-40B4-BE49-F238E27FC236}">
                <a16:creationId xmlns:a16="http://schemas.microsoft.com/office/drawing/2014/main" id="{222F0171-E6F4-0E4A-8201-78F6E4DD4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678" y="2204884"/>
            <a:ext cx="7570224" cy="3352800"/>
          </a:xfrm>
          <a:prstGeom prst="rect">
            <a:avLst/>
          </a:prstGeom>
        </p:spPr>
      </p:pic>
      <p:sp>
        <p:nvSpPr>
          <p:cNvPr id="4" name="직사각형 47">
            <a:extLst>
              <a:ext uri="{FF2B5EF4-FFF2-40B4-BE49-F238E27FC236}">
                <a16:creationId xmlns:a16="http://schemas.microsoft.com/office/drawing/2014/main" id="{855F63F0-1A1A-E14D-9145-2BAED32D29EC}"/>
              </a:ext>
            </a:extLst>
          </p:cNvPr>
          <p:cNvSpPr/>
          <p:nvPr/>
        </p:nvSpPr>
        <p:spPr>
          <a:xfrm>
            <a:off x="709574" y="4949253"/>
            <a:ext cx="2917219" cy="1020216"/>
          </a:xfrm>
          <a:prstGeom prst="rect">
            <a:avLst/>
          </a:prstGeom>
        </p:spPr>
        <p:txBody>
          <a:bodyPr wrap="square">
            <a:spAutoFit/>
          </a:bodyPr>
          <a:lstStyle/>
          <a:p>
            <a:pPr algn="ctr">
              <a:lnSpc>
                <a:spcPct val="150000"/>
              </a:lnSpc>
            </a:pPr>
            <a:r>
              <a:rPr lang="en-US" altLang="ko-KR" sz="1400" b="1" dirty="0">
                <a:solidFill>
                  <a:srgbClr val="6A4F4A"/>
                </a:solidFill>
                <a:latin typeface="+mn-ea"/>
              </a:rPr>
              <a:t>Crab Steering</a:t>
            </a:r>
          </a:p>
          <a:p>
            <a:pPr algn="ctr">
              <a:lnSpc>
                <a:spcPct val="150000"/>
              </a:lnSpc>
            </a:pPr>
            <a:r>
              <a:rPr lang="en-US" altLang="ko-KR" sz="1400" b="1" dirty="0">
                <a:solidFill>
                  <a:srgbClr val="6A4F4A"/>
                </a:solidFill>
                <a:latin typeface="+mn-ea"/>
              </a:rPr>
              <a:t>+</a:t>
            </a:r>
          </a:p>
          <a:p>
            <a:pPr algn="ctr">
              <a:lnSpc>
                <a:spcPct val="150000"/>
              </a:lnSpc>
            </a:pPr>
            <a:r>
              <a:rPr lang="en-US" altLang="ko-KR" sz="1400" b="1" dirty="0">
                <a:solidFill>
                  <a:srgbClr val="6A4F4A"/>
                </a:solidFill>
                <a:latin typeface="+mn-ea"/>
              </a:rPr>
              <a:t>AFRS</a:t>
            </a:r>
          </a:p>
        </p:txBody>
      </p:sp>
      <p:pic>
        <p:nvPicPr>
          <p:cNvPr id="5" name="Picture 4">
            <a:extLst>
              <a:ext uri="{FF2B5EF4-FFF2-40B4-BE49-F238E27FC236}">
                <a16:creationId xmlns:a16="http://schemas.microsoft.com/office/drawing/2014/main" id="{012C5901-3DE4-984B-BB49-A03476B6C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57" y="1779640"/>
            <a:ext cx="3008136" cy="3008136"/>
          </a:xfrm>
          <a:prstGeom prst="rect">
            <a:avLst/>
          </a:prstGeom>
        </p:spPr>
      </p:pic>
    </p:spTree>
    <p:extLst>
      <p:ext uri="{BB962C8B-B14F-4D97-AF65-F5344CB8AC3E}">
        <p14:creationId xmlns:p14="http://schemas.microsoft.com/office/powerpoint/2010/main" val="130826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Spinning</a:t>
            </a:r>
          </a:p>
        </p:txBody>
      </p:sp>
      <p:pic>
        <p:nvPicPr>
          <p:cNvPr id="3" name="Picture 2">
            <a:extLst>
              <a:ext uri="{FF2B5EF4-FFF2-40B4-BE49-F238E27FC236}">
                <a16:creationId xmlns:a16="http://schemas.microsoft.com/office/drawing/2014/main" id="{0932C914-A806-C14D-A021-9DBFD9B7E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244" y="2383913"/>
            <a:ext cx="7531100" cy="3073400"/>
          </a:xfrm>
          <a:prstGeom prst="rect">
            <a:avLst/>
          </a:prstGeom>
        </p:spPr>
      </p:pic>
      <p:pic>
        <p:nvPicPr>
          <p:cNvPr id="4" name="Picture 3">
            <a:extLst>
              <a:ext uri="{FF2B5EF4-FFF2-40B4-BE49-F238E27FC236}">
                <a16:creationId xmlns:a16="http://schemas.microsoft.com/office/drawing/2014/main" id="{204FFE3A-8D7D-FA4C-B9A2-FE49B24E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57" y="2383913"/>
            <a:ext cx="3012215" cy="2325738"/>
          </a:xfrm>
          <a:prstGeom prst="rect">
            <a:avLst/>
          </a:prstGeom>
        </p:spPr>
      </p:pic>
      <p:sp>
        <p:nvSpPr>
          <p:cNvPr id="6" name="직사각형 47">
            <a:extLst>
              <a:ext uri="{FF2B5EF4-FFF2-40B4-BE49-F238E27FC236}">
                <a16:creationId xmlns:a16="http://schemas.microsoft.com/office/drawing/2014/main" id="{F0918CD7-C312-AB4D-BE59-EA7D71327A39}"/>
              </a:ext>
            </a:extLst>
          </p:cNvPr>
          <p:cNvSpPr/>
          <p:nvPr/>
        </p:nvSpPr>
        <p:spPr>
          <a:xfrm>
            <a:off x="671257" y="5083493"/>
            <a:ext cx="2917219" cy="373820"/>
          </a:xfrm>
          <a:prstGeom prst="rect">
            <a:avLst/>
          </a:prstGeom>
        </p:spPr>
        <p:txBody>
          <a:bodyPr wrap="square">
            <a:spAutoFit/>
          </a:bodyPr>
          <a:lstStyle/>
          <a:p>
            <a:pPr algn="ctr">
              <a:lnSpc>
                <a:spcPct val="150000"/>
              </a:lnSpc>
            </a:pPr>
            <a:r>
              <a:rPr lang="en-US" altLang="ko-KR" sz="1400" b="1" dirty="0">
                <a:solidFill>
                  <a:srgbClr val="6A4F4A"/>
                </a:solidFill>
                <a:latin typeface="+mn-ea"/>
              </a:rPr>
              <a:t>Spinning</a:t>
            </a:r>
          </a:p>
        </p:txBody>
      </p:sp>
    </p:spTree>
    <p:extLst>
      <p:ext uri="{BB962C8B-B14F-4D97-AF65-F5344CB8AC3E}">
        <p14:creationId xmlns:p14="http://schemas.microsoft.com/office/powerpoint/2010/main" val="91603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Conclusion – Okay, so WHY is this significant? </a:t>
            </a:r>
          </a:p>
        </p:txBody>
      </p:sp>
      <p:sp>
        <p:nvSpPr>
          <p:cNvPr id="4" name="직사각형 47">
            <a:extLst>
              <a:ext uri="{FF2B5EF4-FFF2-40B4-BE49-F238E27FC236}">
                <a16:creationId xmlns:a16="http://schemas.microsoft.com/office/drawing/2014/main" id="{ED8951EC-99FC-7A4A-ADB1-A2703AF047C4}"/>
              </a:ext>
            </a:extLst>
          </p:cNvPr>
          <p:cNvSpPr/>
          <p:nvPr/>
        </p:nvSpPr>
        <p:spPr>
          <a:xfrm>
            <a:off x="247576" y="1615771"/>
            <a:ext cx="11452812" cy="4187813"/>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ko-KR" sz="2000" dirty="0">
                <a:solidFill>
                  <a:srgbClr val="6A4F4A"/>
                </a:solidFill>
                <a:latin typeface="+mn-ea"/>
              </a:rPr>
              <a:t>Very intuitive: Slide n Twist!</a:t>
            </a:r>
          </a:p>
          <a:p>
            <a:pPr marL="342900" indent="-342900">
              <a:lnSpc>
                <a:spcPct val="150000"/>
              </a:lnSpc>
              <a:buFont typeface="Arial" panose="020B0604020202020204" pitchFamily="34" charset="0"/>
              <a:buChar char="•"/>
            </a:pPr>
            <a:r>
              <a:rPr lang="en-US" altLang="ko-KR" sz="2000" dirty="0">
                <a:solidFill>
                  <a:srgbClr val="6A4F4A"/>
                </a:solidFill>
                <a:latin typeface="+mn-ea"/>
              </a:rPr>
              <a:t>Possible with any number of wheels</a:t>
            </a:r>
          </a:p>
          <a:p>
            <a:pPr marL="285750" indent="-285750">
              <a:lnSpc>
                <a:spcPct val="150000"/>
              </a:lnSpc>
              <a:buFont typeface="Arial" panose="020B0604020202020204" pitchFamily="34" charset="0"/>
              <a:buChar char="•"/>
            </a:pPr>
            <a:r>
              <a:rPr lang="en-US" altLang="ko-KR" sz="2000" dirty="0">
                <a:solidFill>
                  <a:srgbClr val="6A4F4A"/>
                </a:solidFill>
                <a:latin typeface="+mn-ea"/>
              </a:rPr>
              <a:t>Lowers the boundary of 4WIS/4WID</a:t>
            </a:r>
          </a:p>
          <a:p>
            <a:pPr marL="742950" lvl="1" indent="-285750">
              <a:lnSpc>
                <a:spcPct val="150000"/>
              </a:lnSpc>
              <a:buFont typeface="Arial" panose="020B0604020202020204" pitchFamily="34" charset="0"/>
              <a:buChar char="•"/>
            </a:pPr>
            <a:r>
              <a:rPr lang="en-US" altLang="ko-KR" sz="2000" dirty="0">
                <a:solidFill>
                  <a:srgbClr val="6A4F4A"/>
                </a:solidFill>
                <a:latin typeface="+mn-ea"/>
              </a:rPr>
              <a:t>One of the reasons why 4WIS/4WID is not common is because of the complex way to control.</a:t>
            </a:r>
          </a:p>
          <a:p>
            <a:pPr marL="742950" lvl="1" indent="-285750">
              <a:lnSpc>
                <a:spcPct val="150000"/>
              </a:lnSpc>
              <a:buFont typeface="Arial" panose="020B0604020202020204" pitchFamily="34" charset="0"/>
              <a:buChar char="•"/>
            </a:pPr>
            <a:r>
              <a:rPr lang="en-US" altLang="ko-KR" sz="2000" dirty="0">
                <a:solidFill>
                  <a:srgbClr val="6A4F4A"/>
                </a:solidFill>
                <a:latin typeface="+mn-ea"/>
              </a:rPr>
              <a:t>i.e. Electric Wheelchair</a:t>
            </a:r>
          </a:p>
          <a:p>
            <a:pPr marL="742950" lvl="1" indent="-285750">
              <a:lnSpc>
                <a:spcPct val="150000"/>
              </a:lnSpc>
              <a:buFont typeface="Arial" panose="020B0604020202020204" pitchFamily="34" charset="0"/>
              <a:buChar char="•"/>
            </a:pPr>
            <a:r>
              <a:rPr lang="en-US" altLang="ko-KR" sz="2000" dirty="0">
                <a:solidFill>
                  <a:srgbClr val="6A4F4A"/>
                </a:solidFill>
                <a:latin typeface="+mn-ea"/>
              </a:rPr>
              <a:t>i.e. Search &amp; Rescue robots</a:t>
            </a:r>
          </a:p>
          <a:p>
            <a:pPr lvl="1">
              <a:lnSpc>
                <a:spcPct val="150000"/>
              </a:lnSpc>
            </a:pPr>
            <a:endParaRPr lang="en-US" altLang="ko-KR" sz="2000" dirty="0">
              <a:solidFill>
                <a:srgbClr val="6A4F4A"/>
              </a:solidFill>
              <a:latin typeface="+mn-ea"/>
            </a:endParaRPr>
          </a:p>
          <a:p>
            <a:pPr marL="285750" indent="-285750">
              <a:lnSpc>
                <a:spcPct val="150000"/>
              </a:lnSpc>
              <a:buFont typeface="Arial" panose="020B0604020202020204" pitchFamily="34" charset="0"/>
              <a:buChar char="•"/>
            </a:pPr>
            <a:endParaRPr lang="en-US" altLang="ko-KR" sz="2000" dirty="0">
              <a:solidFill>
                <a:srgbClr val="6A4F4A"/>
              </a:solidFill>
              <a:latin typeface="+mn-ea"/>
            </a:endParaRPr>
          </a:p>
        </p:txBody>
      </p:sp>
    </p:spTree>
    <p:extLst>
      <p:ext uri="{BB962C8B-B14F-4D97-AF65-F5344CB8AC3E}">
        <p14:creationId xmlns:p14="http://schemas.microsoft.com/office/powerpoint/2010/main" val="354144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10635772" cy="735842"/>
          </a:xfrm>
          <a:prstGeom prst="rect">
            <a:avLst/>
          </a:prstGeom>
        </p:spPr>
        <p:txBody>
          <a:bodyPr wrap="square">
            <a:spAutoFit/>
          </a:bodyPr>
          <a:lstStyle/>
          <a:p>
            <a:pPr>
              <a:lnSpc>
                <a:spcPct val="150000"/>
              </a:lnSpc>
            </a:pPr>
            <a:r>
              <a:rPr lang="en-US" altLang="ko-KR" sz="3200" b="1" i="1" dirty="0">
                <a:solidFill>
                  <a:schemeClr val="bg1"/>
                </a:solidFill>
              </a:rPr>
              <a:t>How can I extend this project?</a:t>
            </a:r>
          </a:p>
        </p:txBody>
      </p:sp>
      <p:grpSp>
        <p:nvGrpSpPr>
          <p:cNvPr id="6" name="Group 5">
            <a:extLst>
              <a:ext uri="{FF2B5EF4-FFF2-40B4-BE49-F238E27FC236}">
                <a16:creationId xmlns:a16="http://schemas.microsoft.com/office/drawing/2014/main" id="{0FE3AD81-17F4-F049-BB6C-7EABD198A076}"/>
              </a:ext>
            </a:extLst>
          </p:cNvPr>
          <p:cNvGrpSpPr/>
          <p:nvPr/>
        </p:nvGrpSpPr>
        <p:grpSpPr>
          <a:xfrm>
            <a:off x="4073013" y="3483299"/>
            <a:ext cx="3256712" cy="3256712"/>
            <a:chOff x="3935362" y="3384977"/>
            <a:chExt cx="3256712" cy="3256712"/>
          </a:xfrm>
        </p:grpSpPr>
        <p:pic>
          <p:nvPicPr>
            <p:cNvPr id="2" name="Picture 1">
              <a:extLst>
                <a:ext uri="{FF2B5EF4-FFF2-40B4-BE49-F238E27FC236}">
                  <a16:creationId xmlns:a16="http://schemas.microsoft.com/office/drawing/2014/main" id="{4154556A-CBEB-924F-9BDB-38E836048446}"/>
                </a:ext>
              </a:extLst>
            </p:cNvPr>
            <p:cNvPicPr>
              <a:picLocks noChangeAspect="1"/>
            </p:cNvPicPr>
            <p:nvPr/>
          </p:nvPicPr>
          <p:blipFill>
            <a:blip r:embed="rId3"/>
            <a:stretch>
              <a:fillRect/>
            </a:stretch>
          </p:blipFill>
          <p:spPr>
            <a:xfrm>
              <a:off x="3935362" y="3384977"/>
              <a:ext cx="3256712" cy="3256712"/>
            </a:xfrm>
            <a:prstGeom prst="rect">
              <a:avLst/>
            </a:prstGeom>
          </p:spPr>
        </p:pic>
        <p:sp>
          <p:nvSpPr>
            <p:cNvPr id="4" name="Parallelogram 3">
              <a:extLst>
                <a:ext uri="{FF2B5EF4-FFF2-40B4-BE49-F238E27FC236}">
                  <a16:creationId xmlns:a16="http://schemas.microsoft.com/office/drawing/2014/main" id="{AA4950B4-4E23-F742-A07A-FF4264F65AE9}"/>
                </a:ext>
              </a:extLst>
            </p:cNvPr>
            <p:cNvSpPr/>
            <p:nvPr/>
          </p:nvSpPr>
          <p:spPr>
            <a:xfrm rot="1204881">
              <a:off x="4522201" y="4180344"/>
              <a:ext cx="686866" cy="855793"/>
            </a:xfrm>
            <a:prstGeom prst="parallelogram">
              <a:avLst>
                <a:gd name="adj" fmla="val 22821"/>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8609E38B-17AE-2446-9B93-295918B13F1E}"/>
                </a:ext>
              </a:extLst>
            </p:cNvPr>
            <p:cNvSpPr/>
            <p:nvPr/>
          </p:nvSpPr>
          <p:spPr>
            <a:xfrm rot="1079746">
              <a:off x="4906336" y="4090428"/>
              <a:ext cx="344129" cy="344129"/>
            </a:xfrm>
            <a:prstGeom prst="plus">
              <a:avLst>
                <a:gd name="adj" fmla="val 45000"/>
              </a:avLst>
            </a:prstGeom>
            <a:solidFill>
              <a:srgbClr val="797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7524E7A4-5B22-EC4C-83B8-00FF4383280E}"/>
                </a:ext>
              </a:extLst>
            </p:cNvPr>
            <p:cNvSpPr/>
            <p:nvPr/>
          </p:nvSpPr>
          <p:spPr>
            <a:xfrm rot="5227380">
              <a:off x="4462246" y="4841268"/>
              <a:ext cx="344129" cy="344129"/>
            </a:xfrm>
            <a:prstGeom prst="plus">
              <a:avLst>
                <a:gd name="adj" fmla="val 45000"/>
              </a:avLst>
            </a:prstGeom>
            <a:solidFill>
              <a:srgbClr val="797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059E9BA9-89DE-C54A-9A93-F38D45B6D04A}"/>
                </a:ext>
              </a:extLst>
            </p:cNvPr>
            <p:cNvSpPr/>
            <p:nvPr/>
          </p:nvSpPr>
          <p:spPr>
            <a:xfrm rot="395507">
              <a:off x="4418302" y="4321752"/>
              <a:ext cx="344129" cy="344129"/>
            </a:xfrm>
            <a:prstGeom prst="plus">
              <a:avLst>
                <a:gd name="adj" fmla="val 45000"/>
              </a:avLst>
            </a:prstGeom>
            <a:solidFill>
              <a:srgbClr val="797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4509277A-E1CA-3E45-957A-30BE7145E169}"/>
                </a:ext>
              </a:extLst>
            </p:cNvPr>
            <p:cNvSpPr/>
            <p:nvPr/>
          </p:nvSpPr>
          <p:spPr>
            <a:xfrm rot="3465898">
              <a:off x="4924893" y="4549185"/>
              <a:ext cx="344129" cy="344129"/>
            </a:xfrm>
            <a:prstGeom prst="plus">
              <a:avLst>
                <a:gd name="adj" fmla="val 45000"/>
              </a:avLst>
            </a:prstGeom>
            <a:solidFill>
              <a:srgbClr val="797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C75B5AD6-BF9E-2F4A-9DF5-B2139831683E}"/>
              </a:ext>
            </a:extLst>
          </p:cNvPr>
          <p:cNvCxnSpPr>
            <a:cxnSpLocks/>
          </p:cNvCxnSpPr>
          <p:nvPr/>
        </p:nvCxnSpPr>
        <p:spPr>
          <a:xfrm>
            <a:off x="491613" y="1317523"/>
            <a:ext cx="11159613" cy="0"/>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4C1F4A-208F-CD4A-AF99-70B6BE357E60}"/>
              </a:ext>
            </a:extLst>
          </p:cNvPr>
          <p:cNvCxnSpPr>
            <a:cxnSpLocks/>
          </p:cNvCxnSpPr>
          <p:nvPr/>
        </p:nvCxnSpPr>
        <p:spPr>
          <a:xfrm>
            <a:off x="491613" y="3200401"/>
            <a:ext cx="11159613" cy="0"/>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04776A3-021F-7844-80A7-FE58404DB0D2}"/>
              </a:ext>
            </a:extLst>
          </p:cNvPr>
          <p:cNvGrpSpPr/>
          <p:nvPr/>
        </p:nvGrpSpPr>
        <p:grpSpPr>
          <a:xfrm>
            <a:off x="247576" y="1498597"/>
            <a:ext cx="11944424" cy="1515326"/>
            <a:chOff x="247576" y="1595768"/>
            <a:chExt cx="11944424" cy="1515326"/>
          </a:xfrm>
        </p:grpSpPr>
        <p:sp>
          <p:nvSpPr>
            <p:cNvPr id="15" name="직사각형 47">
              <a:extLst>
                <a:ext uri="{FF2B5EF4-FFF2-40B4-BE49-F238E27FC236}">
                  <a16:creationId xmlns:a16="http://schemas.microsoft.com/office/drawing/2014/main" id="{043404E7-6B54-4742-B6FA-D45321A5D09C}"/>
                </a:ext>
              </a:extLst>
            </p:cNvPr>
            <p:cNvSpPr/>
            <p:nvPr/>
          </p:nvSpPr>
          <p:spPr>
            <a:xfrm>
              <a:off x="1808626" y="1595768"/>
              <a:ext cx="7785486" cy="600164"/>
            </a:xfrm>
            <a:prstGeom prst="rect">
              <a:avLst/>
            </a:prstGeom>
          </p:spPr>
          <p:txBody>
            <a:bodyPr wrap="square">
              <a:spAutoFit/>
            </a:bodyPr>
            <a:lstStyle/>
            <a:p>
              <a:pPr algn="ctr">
                <a:lnSpc>
                  <a:spcPct val="150000"/>
                </a:lnSpc>
              </a:pPr>
              <a:r>
                <a:rPr lang="en-US" altLang="ko-KR" sz="2400" b="1" dirty="0">
                  <a:solidFill>
                    <a:srgbClr val="6A4F4A"/>
                  </a:solidFill>
                  <a:latin typeface="Apple Chancery" panose="03020702040506060504" pitchFamily="66" charset="-79"/>
                  <a:cs typeface="Apple Chancery" panose="03020702040506060504" pitchFamily="66" charset="-79"/>
                </a:rPr>
                <a:t>What if we consider all motions are..</a:t>
              </a:r>
            </a:p>
          </p:txBody>
        </p:sp>
        <p:grpSp>
          <p:nvGrpSpPr>
            <p:cNvPr id="12" name="Group 11">
              <a:extLst>
                <a:ext uri="{FF2B5EF4-FFF2-40B4-BE49-F238E27FC236}">
                  <a16:creationId xmlns:a16="http://schemas.microsoft.com/office/drawing/2014/main" id="{7F500431-0534-B44D-8B0C-3C5921EC07F9}"/>
                </a:ext>
              </a:extLst>
            </p:cNvPr>
            <p:cNvGrpSpPr/>
            <p:nvPr/>
          </p:nvGrpSpPr>
          <p:grpSpPr>
            <a:xfrm>
              <a:off x="247576" y="1918942"/>
              <a:ext cx="11944424" cy="1192152"/>
              <a:chOff x="247576" y="1900612"/>
              <a:chExt cx="11944424" cy="1192152"/>
            </a:xfrm>
          </p:grpSpPr>
          <p:sp>
            <p:nvSpPr>
              <p:cNvPr id="3" name="직사각형 47">
                <a:extLst>
                  <a:ext uri="{FF2B5EF4-FFF2-40B4-BE49-F238E27FC236}">
                    <a16:creationId xmlns:a16="http://schemas.microsoft.com/office/drawing/2014/main" id="{99B2E9AC-5CC1-264E-8A85-DEB4D184DE6A}"/>
                  </a:ext>
                </a:extLst>
              </p:cNvPr>
              <p:cNvSpPr/>
              <p:nvPr/>
            </p:nvSpPr>
            <p:spPr>
              <a:xfrm>
                <a:off x="247576" y="1900612"/>
                <a:ext cx="11944424" cy="494494"/>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altLang="ko-KR" sz="2000" dirty="0">
                  <a:solidFill>
                    <a:srgbClr val="6A4F4A"/>
                  </a:solidFill>
                  <a:latin typeface="+mn-ea"/>
                </a:endParaRPr>
              </a:p>
            </p:txBody>
          </p:sp>
          <p:sp>
            <p:nvSpPr>
              <p:cNvPr id="16" name="직사각형 47">
                <a:extLst>
                  <a:ext uri="{FF2B5EF4-FFF2-40B4-BE49-F238E27FC236}">
                    <a16:creationId xmlns:a16="http://schemas.microsoft.com/office/drawing/2014/main" id="{B5D94DD5-6780-3D48-8349-19D29DBAD9FB}"/>
                  </a:ext>
                </a:extLst>
              </p:cNvPr>
              <p:cNvSpPr/>
              <p:nvPr/>
            </p:nvSpPr>
            <p:spPr>
              <a:xfrm>
                <a:off x="1808626" y="2238684"/>
                <a:ext cx="7785486" cy="854080"/>
              </a:xfrm>
              <a:prstGeom prst="rect">
                <a:avLst/>
              </a:prstGeom>
            </p:spPr>
            <p:txBody>
              <a:bodyPr wrap="square">
                <a:spAutoFit/>
              </a:bodyPr>
              <a:lstStyle/>
              <a:p>
                <a:pPr algn="ctr">
                  <a:lnSpc>
                    <a:spcPct val="150000"/>
                  </a:lnSpc>
                </a:pPr>
                <a:r>
                  <a:rPr lang="en-US" altLang="ko-KR" sz="3600" b="1" dirty="0">
                    <a:solidFill>
                      <a:srgbClr val="6A4F4A"/>
                    </a:solidFill>
                    <a:latin typeface="Apple Chancery" panose="03020702040506060504" pitchFamily="66" charset="-79"/>
                    <a:cs typeface="Apple Chancery" panose="03020702040506060504" pitchFamily="66" charset="-79"/>
                  </a:rPr>
                  <a:t>Spherical?</a:t>
                </a:r>
              </a:p>
            </p:txBody>
          </p:sp>
        </p:grpSp>
      </p:grpSp>
    </p:spTree>
    <p:extLst>
      <p:ext uri="{BB962C8B-B14F-4D97-AF65-F5344CB8AC3E}">
        <p14:creationId xmlns:p14="http://schemas.microsoft.com/office/powerpoint/2010/main" val="142822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4908798" cy="735842"/>
          </a:xfrm>
          <a:prstGeom prst="rect">
            <a:avLst/>
          </a:prstGeom>
        </p:spPr>
        <p:txBody>
          <a:bodyPr wrap="square">
            <a:spAutoFit/>
          </a:bodyPr>
          <a:lstStyle/>
          <a:p>
            <a:pPr>
              <a:lnSpc>
                <a:spcPct val="150000"/>
              </a:lnSpc>
            </a:pPr>
            <a:r>
              <a:rPr lang="en-US" altLang="ko-KR" sz="3200" b="1" i="1" dirty="0">
                <a:solidFill>
                  <a:schemeClr val="bg1"/>
                </a:solidFill>
              </a:rPr>
              <a:t>So far…</a:t>
            </a:r>
          </a:p>
        </p:txBody>
      </p:sp>
      <p:sp>
        <p:nvSpPr>
          <p:cNvPr id="5" name="직사각형 47">
            <a:extLst>
              <a:ext uri="{FF2B5EF4-FFF2-40B4-BE49-F238E27FC236}">
                <a16:creationId xmlns:a16="http://schemas.microsoft.com/office/drawing/2014/main" id="{FC5AA471-1B0C-B242-8D91-B1FBAF55474C}"/>
              </a:ext>
            </a:extLst>
          </p:cNvPr>
          <p:cNvSpPr/>
          <p:nvPr/>
        </p:nvSpPr>
        <p:spPr>
          <a:xfrm>
            <a:off x="5866592" y="1984668"/>
            <a:ext cx="5984558" cy="3934603"/>
          </a:xfrm>
          <a:prstGeom prst="rect">
            <a:avLst/>
          </a:prstGeom>
        </p:spPr>
        <p:txBody>
          <a:bodyPr wrap="square">
            <a:spAutoFit/>
          </a:bodyPr>
          <a:lstStyle/>
          <a:p>
            <a:pPr algn="ctr">
              <a:lnSpc>
                <a:spcPct val="150000"/>
              </a:lnSpc>
            </a:pPr>
            <a:r>
              <a:rPr lang="en-US" altLang="ko-KR" sz="1200" dirty="0">
                <a:solidFill>
                  <a:srgbClr val="7A788D"/>
                </a:solidFill>
                <a:latin typeface="+mn-ea"/>
              </a:rPr>
              <a:t>Lockheed Martin Physical Sciences Awards, CSEF March 2019</a:t>
            </a:r>
          </a:p>
          <a:p>
            <a:pPr algn="ctr">
              <a:lnSpc>
                <a:spcPct val="150000"/>
              </a:lnSpc>
            </a:pPr>
            <a:endParaRPr lang="en-US" altLang="ko-KR" sz="1200" dirty="0">
              <a:solidFill>
                <a:srgbClr val="7A788D"/>
              </a:solidFill>
              <a:latin typeface="+mn-ea"/>
            </a:endParaRPr>
          </a:p>
          <a:p>
            <a:pPr algn="ctr">
              <a:lnSpc>
                <a:spcPct val="150000"/>
              </a:lnSpc>
            </a:pPr>
            <a:r>
              <a:rPr lang="en-US" altLang="ko-KR" sz="1200" dirty="0">
                <a:solidFill>
                  <a:srgbClr val="7A788D"/>
                </a:solidFill>
                <a:latin typeface="+mn-ea"/>
              </a:rPr>
              <a:t>Computer Science Awards, CSEF March 2019</a:t>
            </a:r>
          </a:p>
          <a:p>
            <a:pPr marL="171450" indent="-171450" algn="ctr">
              <a:lnSpc>
                <a:spcPct val="150000"/>
              </a:lnSpc>
              <a:buFontTx/>
              <a:buChar char="-"/>
            </a:pPr>
            <a:endParaRPr lang="en-US" altLang="ko-KR" sz="1200" dirty="0">
              <a:solidFill>
                <a:srgbClr val="7A788D"/>
              </a:solidFill>
              <a:latin typeface="+mn-ea"/>
            </a:endParaRPr>
          </a:p>
          <a:p>
            <a:pPr algn="ctr">
              <a:lnSpc>
                <a:spcPct val="150000"/>
              </a:lnSpc>
            </a:pPr>
            <a:r>
              <a:rPr lang="en-US" altLang="ko-KR" sz="1200" dirty="0">
                <a:solidFill>
                  <a:srgbClr val="7A788D"/>
                </a:solidFill>
                <a:latin typeface="+mn-ea"/>
              </a:rPr>
              <a:t>Collins Aerospace Engineering Awards, CSEF March 2019</a:t>
            </a:r>
          </a:p>
          <a:p>
            <a:pPr marL="171450" indent="-171450" algn="ctr">
              <a:lnSpc>
                <a:spcPct val="150000"/>
              </a:lnSpc>
              <a:buFontTx/>
              <a:buChar char="-"/>
            </a:pPr>
            <a:endParaRPr lang="en-US" altLang="ko-KR" sz="1200" dirty="0">
              <a:solidFill>
                <a:srgbClr val="7A788D"/>
              </a:solidFill>
              <a:latin typeface="+mn-ea"/>
            </a:endParaRPr>
          </a:p>
          <a:p>
            <a:pPr algn="ctr">
              <a:lnSpc>
                <a:spcPct val="150000"/>
              </a:lnSpc>
            </a:pPr>
            <a:r>
              <a:rPr lang="en-US" altLang="ko-KR" sz="1200" dirty="0">
                <a:solidFill>
                  <a:srgbClr val="7A788D"/>
                </a:solidFill>
                <a:latin typeface="+mn-ea"/>
              </a:rPr>
              <a:t>United Technologies Corporation Awards, CSEF March 2019</a:t>
            </a:r>
          </a:p>
          <a:p>
            <a:pPr algn="ctr">
              <a:lnSpc>
                <a:spcPct val="150000"/>
              </a:lnSpc>
            </a:pPr>
            <a:endParaRPr lang="en-US" altLang="ko-KR" sz="1200" dirty="0">
              <a:solidFill>
                <a:srgbClr val="7A788D"/>
              </a:solidFill>
              <a:latin typeface="+mn-ea"/>
            </a:endParaRPr>
          </a:p>
          <a:p>
            <a:pPr algn="ctr">
              <a:lnSpc>
                <a:spcPct val="150000"/>
              </a:lnSpc>
            </a:pPr>
            <a:r>
              <a:rPr lang="en-US" altLang="ko-KR" sz="1200" dirty="0">
                <a:solidFill>
                  <a:srgbClr val="7A788D"/>
                </a:solidFill>
                <a:latin typeface="+mn-ea"/>
              </a:rPr>
              <a:t>IEEE Awards, Connecticut Section, CSEF March 2019</a:t>
            </a:r>
          </a:p>
          <a:p>
            <a:pPr algn="ctr">
              <a:lnSpc>
                <a:spcPct val="150000"/>
              </a:lnSpc>
            </a:pPr>
            <a:endParaRPr lang="en-US" altLang="ko-KR" sz="1200" dirty="0">
              <a:solidFill>
                <a:srgbClr val="7A788D"/>
              </a:solidFill>
              <a:latin typeface="+mn-ea"/>
            </a:endParaRPr>
          </a:p>
          <a:p>
            <a:pPr algn="ctr">
              <a:lnSpc>
                <a:spcPct val="150000"/>
              </a:lnSpc>
            </a:pPr>
            <a:r>
              <a:rPr lang="en-US" altLang="ko-KR" sz="1200" dirty="0">
                <a:solidFill>
                  <a:srgbClr val="7A788D"/>
                </a:solidFill>
                <a:latin typeface="+mn-ea"/>
              </a:rPr>
              <a:t>Robotics And Beyond --- For Excellence in Engineering Design, CSEF March 2019</a:t>
            </a:r>
          </a:p>
          <a:p>
            <a:pPr algn="ctr">
              <a:lnSpc>
                <a:spcPct val="150000"/>
              </a:lnSpc>
            </a:pPr>
            <a:endParaRPr lang="en-US" altLang="ko-KR" sz="1200" dirty="0">
              <a:solidFill>
                <a:srgbClr val="7A788D"/>
              </a:solidFill>
              <a:latin typeface="+mn-ea"/>
            </a:endParaRPr>
          </a:p>
          <a:p>
            <a:pPr algn="ctr">
              <a:lnSpc>
                <a:spcPct val="150000"/>
              </a:lnSpc>
            </a:pPr>
            <a:r>
              <a:rPr lang="en-US" altLang="ko-KR" sz="1200" dirty="0">
                <a:solidFill>
                  <a:srgbClr val="7A788D"/>
                </a:solidFill>
                <a:latin typeface="+mn-ea"/>
              </a:rPr>
              <a:t>Barker Mohandas Awards for Transportation Research, CSEF March 2019</a:t>
            </a:r>
          </a:p>
          <a:p>
            <a:pPr algn="ctr">
              <a:lnSpc>
                <a:spcPct val="150000"/>
              </a:lnSpc>
            </a:pPr>
            <a:endParaRPr lang="en-US" altLang="ko-KR" sz="1200" dirty="0">
              <a:solidFill>
                <a:srgbClr val="7A788D"/>
              </a:solidFill>
              <a:latin typeface="+mn-ea"/>
            </a:endParaRPr>
          </a:p>
        </p:txBody>
      </p:sp>
      <p:pic>
        <p:nvPicPr>
          <p:cNvPr id="3" name="Picture 2">
            <a:extLst>
              <a:ext uri="{FF2B5EF4-FFF2-40B4-BE49-F238E27FC236}">
                <a16:creationId xmlns:a16="http://schemas.microsoft.com/office/drawing/2014/main" id="{EDBBC953-C130-674C-B060-B7C70469D9BA}"/>
              </a:ext>
            </a:extLst>
          </p:cNvPr>
          <p:cNvPicPr>
            <a:picLocks noChangeAspect="1"/>
          </p:cNvPicPr>
          <p:nvPr/>
        </p:nvPicPr>
        <p:blipFill>
          <a:blip r:embed="rId3"/>
          <a:stretch>
            <a:fillRect/>
          </a:stretch>
        </p:blipFill>
        <p:spPr>
          <a:xfrm>
            <a:off x="4313941" y="1012249"/>
            <a:ext cx="842433" cy="842433"/>
          </a:xfrm>
          <a:prstGeom prst="rect">
            <a:avLst/>
          </a:prstGeom>
        </p:spPr>
      </p:pic>
      <p:sp>
        <p:nvSpPr>
          <p:cNvPr id="7" name="직사각형 28">
            <a:extLst>
              <a:ext uri="{FF2B5EF4-FFF2-40B4-BE49-F238E27FC236}">
                <a16:creationId xmlns:a16="http://schemas.microsoft.com/office/drawing/2014/main" id="{D369AE33-11E7-C744-B5E0-240E2AB97772}"/>
              </a:ext>
            </a:extLst>
          </p:cNvPr>
          <p:cNvSpPr/>
          <p:nvPr/>
        </p:nvSpPr>
        <p:spPr>
          <a:xfrm>
            <a:off x="5721212" y="1622883"/>
            <a:ext cx="6285258" cy="463054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35">
            <a:extLst>
              <a:ext uri="{FF2B5EF4-FFF2-40B4-BE49-F238E27FC236}">
                <a16:creationId xmlns:a16="http://schemas.microsoft.com/office/drawing/2014/main" id="{497FFEC5-0592-8B42-B02B-478AE85E8062}"/>
              </a:ext>
            </a:extLst>
          </p:cNvPr>
          <p:cNvSpPr/>
          <p:nvPr/>
        </p:nvSpPr>
        <p:spPr>
          <a:xfrm>
            <a:off x="5711273" y="1192578"/>
            <a:ext cx="6295197"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b="1" dirty="0">
                <a:solidFill>
                  <a:schemeClr val="bg1"/>
                </a:solidFill>
                <a:latin typeface="맑은 고딕" panose="020B0503020000020004" pitchFamily="50" charset="-127"/>
              </a:rPr>
              <a:t>Awards</a:t>
            </a:r>
          </a:p>
        </p:txBody>
      </p:sp>
      <p:pic>
        <p:nvPicPr>
          <p:cNvPr id="10" name="Picture 9">
            <a:extLst>
              <a:ext uri="{FF2B5EF4-FFF2-40B4-BE49-F238E27FC236}">
                <a16:creationId xmlns:a16="http://schemas.microsoft.com/office/drawing/2014/main" id="{EE96298C-7B2A-474A-B9AA-2BA4EEF03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2961" y="1012249"/>
            <a:ext cx="1001987" cy="1465394"/>
          </a:xfrm>
          <a:prstGeom prst="rect">
            <a:avLst/>
          </a:prstGeom>
        </p:spPr>
      </p:pic>
      <p:sp>
        <p:nvSpPr>
          <p:cNvPr id="13" name="직사각형 47">
            <a:extLst>
              <a:ext uri="{FF2B5EF4-FFF2-40B4-BE49-F238E27FC236}">
                <a16:creationId xmlns:a16="http://schemas.microsoft.com/office/drawing/2014/main" id="{90D9CD09-2557-3D4B-8F6E-3CD918108855}"/>
              </a:ext>
            </a:extLst>
          </p:cNvPr>
          <p:cNvSpPr/>
          <p:nvPr/>
        </p:nvSpPr>
        <p:spPr>
          <a:xfrm>
            <a:off x="2244928" y="2008887"/>
            <a:ext cx="3325934" cy="1171636"/>
          </a:xfrm>
          <a:prstGeom prst="rect">
            <a:avLst/>
          </a:prstGeom>
        </p:spPr>
        <p:txBody>
          <a:bodyPr wrap="square">
            <a:spAutoFit/>
          </a:bodyPr>
          <a:lstStyle/>
          <a:p>
            <a:pPr marL="171450" indent="-171450" algn="ctr">
              <a:lnSpc>
                <a:spcPct val="150000"/>
              </a:lnSpc>
              <a:buFont typeface="Arial" panose="020B0604020202020204" pitchFamily="34" charset="0"/>
              <a:buChar char="•"/>
            </a:pPr>
            <a:r>
              <a:rPr lang="en-US" altLang="ko-KR" sz="1200" dirty="0">
                <a:solidFill>
                  <a:srgbClr val="6A4F4A"/>
                </a:solidFill>
                <a:latin typeface="+mn-ea"/>
              </a:rPr>
              <a:t>Presented the work on the 71</a:t>
            </a:r>
            <a:r>
              <a:rPr lang="en-US" altLang="ko-KR" sz="1200" baseline="30000" dirty="0">
                <a:solidFill>
                  <a:srgbClr val="6A4F4A"/>
                </a:solidFill>
                <a:latin typeface="+mn-ea"/>
              </a:rPr>
              <a:t>st</a:t>
            </a:r>
            <a:r>
              <a:rPr lang="en-US" altLang="ko-KR" sz="1200" dirty="0">
                <a:solidFill>
                  <a:srgbClr val="6A4F4A"/>
                </a:solidFill>
                <a:latin typeface="+mn-ea"/>
              </a:rPr>
              <a:t> Annual Connecticut Science and Engineering Fair over spring break</a:t>
            </a:r>
          </a:p>
          <a:p>
            <a:pPr algn="ctr">
              <a:lnSpc>
                <a:spcPct val="150000"/>
              </a:lnSpc>
            </a:pPr>
            <a:endParaRPr lang="en-US" altLang="ko-KR" sz="1200" dirty="0">
              <a:solidFill>
                <a:srgbClr val="6A4F4A"/>
              </a:solidFill>
              <a:latin typeface="+mn-ea"/>
            </a:endParaRPr>
          </a:p>
        </p:txBody>
      </p:sp>
      <p:sp>
        <p:nvSpPr>
          <p:cNvPr id="14" name="직사각형 47">
            <a:extLst>
              <a:ext uri="{FF2B5EF4-FFF2-40B4-BE49-F238E27FC236}">
                <a16:creationId xmlns:a16="http://schemas.microsoft.com/office/drawing/2014/main" id="{C272A933-32B7-3547-AE0C-E28A01911A66}"/>
              </a:ext>
            </a:extLst>
          </p:cNvPr>
          <p:cNvSpPr/>
          <p:nvPr/>
        </p:nvSpPr>
        <p:spPr>
          <a:xfrm>
            <a:off x="28617" y="1182521"/>
            <a:ext cx="4432622" cy="783356"/>
          </a:xfrm>
          <a:prstGeom prst="rect">
            <a:avLst/>
          </a:prstGeom>
        </p:spPr>
        <p:txBody>
          <a:bodyPr wrap="square">
            <a:spAutoFit/>
          </a:bodyPr>
          <a:lstStyle/>
          <a:p>
            <a:pPr algn="ctr">
              <a:lnSpc>
                <a:spcPct val="150000"/>
              </a:lnSpc>
            </a:pPr>
            <a:r>
              <a:rPr lang="en-US" altLang="ko-KR" sz="1600" b="1" i="1" dirty="0">
                <a:solidFill>
                  <a:srgbClr val="6A4F4A"/>
                </a:solidFill>
                <a:latin typeface="+mn-ea"/>
              </a:rPr>
              <a:t>Connecticut Science and Engineering Fair</a:t>
            </a:r>
          </a:p>
          <a:p>
            <a:pPr algn="ctr">
              <a:lnSpc>
                <a:spcPct val="150000"/>
              </a:lnSpc>
            </a:pPr>
            <a:endParaRPr lang="en-US" altLang="ko-KR" sz="1600" i="1" dirty="0">
              <a:solidFill>
                <a:srgbClr val="6A4F4A"/>
              </a:solidFill>
              <a:latin typeface="+mn-ea"/>
            </a:endParaRPr>
          </a:p>
        </p:txBody>
      </p:sp>
      <p:sp>
        <p:nvSpPr>
          <p:cNvPr id="15" name="직사각형 47">
            <a:extLst>
              <a:ext uri="{FF2B5EF4-FFF2-40B4-BE49-F238E27FC236}">
                <a16:creationId xmlns:a16="http://schemas.microsoft.com/office/drawing/2014/main" id="{36DCE20D-0652-C84F-AFB3-9FB47A18DF17}"/>
              </a:ext>
            </a:extLst>
          </p:cNvPr>
          <p:cNvSpPr/>
          <p:nvPr/>
        </p:nvSpPr>
        <p:spPr>
          <a:xfrm>
            <a:off x="28731" y="3724745"/>
            <a:ext cx="2216197" cy="783420"/>
          </a:xfrm>
          <a:prstGeom prst="rect">
            <a:avLst/>
          </a:prstGeom>
        </p:spPr>
        <p:txBody>
          <a:bodyPr wrap="square">
            <a:spAutoFit/>
          </a:bodyPr>
          <a:lstStyle/>
          <a:p>
            <a:pPr algn="ctr">
              <a:lnSpc>
                <a:spcPct val="150000"/>
              </a:lnSpc>
            </a:pPr>
            <a:r>
              <a:rPr lang="en-US" altLang="ko-KR" sz="1600" b="1" i="1" dirty="0">
                <a:solidFill>
                  <a:srgbClr val="6A4F4A"/>
                </a:solidFill>
                <a:latin typeface="+mn-ea"/>
              </a:rPr>
              <a:t>Patent Application</a:t>
            </a:r>
          </a:p>
          <a:p>
            <a:pPr algn="ctr">
              <a:lnSpc>
                <a:spcPct val="150000"/>
              </a:lnSpc>
            </a:pPr>
            <a:endParaRPr lang="en-US" altLang="ko-KR" sz="1600" i="1" dirty="0">
              <a:solidFill>
                <a:srgbClr val="6A4F4A"/>
              </a:solidFill>
              <a:latin typeface="+mn-ea"/>
            </a:endParaRPr>
          </a:p>
        </p:txBody>
      </p:sp>
      <p:pic>
        <p:nvPicPr>
          <p:cNvPr id="17" name="Picture 16">
            <a:extLst>
              <a:ext uri="{FF2B5EF4-FFF2-40B4-BE49-F238E27FC236}">
                <a16:creationId xmlns:a16="http://schemas.microsoft.com/office/drawing/2014/main" id="{7545AFCC-74CF-7A4A-ABA3-B758470E91CA}"/>
              </a:ext>
            </a:extLst>
          </p:cNvPr>
          <p:cNvPicPr>
            <a:picLocks noChangeAspect="1"/>
          </p:cNvPicPr>
          <p:nvPr/>
        </p:nvPicPr>
        <p:blipFill rotWithShape="1">
          <a:blip r:embed="rId5">
            <a:extLst>
              <a:ext uri="{28A0092B-C50C-407E-A947-70E740481C1C}">
                <a14:useLocalDpi xmlns:a14="http://schemas.microsoft.com/office/drawing/2010/main" val="0"/>
              </a:ext>
            </a:extLst>
          </a:blip>
          <a:srcRect t="11345" b="20827"/>
          <a:stretch/>
        </p:blipFill>
        <p:spPr>
          <a:xfrm>
            <a:off x="285843" y="1744946"/>
            <a:ext cx="1923263" cy="1739349"/>
          </a:xfrm>
          <a:prstGeom prst="rect">
            <a:avLst/>
          </a:prstGeom>
        </p:spPr>
      </p:pic>
      <p:pic>
        <p:nvPicPr>
          <p:cNvPr id="19" name="Picture 18">
            <a:extLst>
              <a:ext uri="{FF2B5EF4-FFF2-40B4-BE49-F238E27FC236}">
                <a16:creationId xmlns:a16="http://schemas.microsoft.com/office/drawing/2014/main" id="{4593CF61-1BB5-0C47-80D9-8332E957AA27}"/>
              </a:ext>
            </a:extLst>
          </p:cNvPr>
          <p:cNvPicPr>
            <a:picLocks noChangeAspect="1"/>
          </p:cNvPicPr>
          <p:nvPr/>
        </p:nvPicPr>
        <p:blipFill>
          <a:blip r:embed="rId6"/>
          <a:stretch>
            <a:fillRect/>
          </a:stretch>
        </p:blipFill>
        <p:spPr>
          <a:xfrm>
            <a:off x="285843" y="4475425"/>
            <a:ext cx="2247433" cy="1557627"/>
          </a:xfrm>
          <a:prstGeom prst="rect">
            <a:avLst/>
          </a:prstGeom>
        </p:spPr>
      </p:pic>
      <p:sp>
        <p:nvSpPr>
          <p:cNvPr id="20" name="직사각형 47">
            <a:extLst>
              <a:ext uri="{FF2B5EF4-FFF2-40B4-BE49-F238E27FC236}">
                <a16:creationId xmlns:a16="http://schemas.microsoft.com/office/drawing/2014/main" id="{E94D7131-97D0-B04B-878E-2F8253834A61}"/>
              </a:ext>
            </a:extLst>
          </p:cNvPr>
          <p:cNvSpPr/>
          <p:nvPr/>
        </p:nvSpPr>
        <p:spPr>
          <a:xfrm>
            <a:off x="2455766" y="4502317"/>
            <a:ext cx="3255507" cy="1164614"/>
          </a:xfrm>
          <a:prstGeom prst="rect">
            <a:avLst/>
          </a:prstGeom>
        </p:spPr>
        <p:txBody>
          <a:bodyPr wrap="square">
            <a:spAutoFit/>
          </a:bodyPr>
          <a:lstStyle/>
          <a:p>
            <a:pPr marL="171450" indent="-171450" algn="ctr">
              <a:lnSpc>
                <a:spcPct val="150000"/>
              </a:lnSpc>
              <a:buFont typeface="Arial" panose="020B0604020202020204" pitchFamily="34" charset="0"/>
              <a:buChar char="•"/>
            </a:pPr>
            <a:r>
              <a:rPr lang="en-US" altLang="ko-KR" sz="1200" dirty="0">
                <a:solidFill>
                  <a:srgbClr val="6A4F4A"/>
                </a:solidFill>
                <a:latin typeface="+mn-ea"/>
              </a:rPr>
              <a:t>Currently in progress of filing a patent application in Korea.</a:t>
            </a:r>
          </a:p>
          <a:p>
            <a:pPr marL="171450" indent="-171450" algn="ctr">
              <a:lnSpc>
                <a:spcPct val="150000"/>
              </a:lnSpc>
              <a:buFont typeface="Arial" panose="020B0604020202020204" pitchFamily="34" charset="0"/>
              <a:buChar char="•"/>
            </a:pPr>
            <a:r>
              <a:rPr lang="en-US" altLang="ko-KR" sz="1200" dirty="0">
                <a:solidFill>
                  <a:srgbClr val="6A4F4A"/>
                </a:solidFill>
                <a:latin typeface="+mn-ea"/>
              </a:rPr>
              <a:t>(Expecting initial feedbacks mid-August)</a:t>
            </a:r>
          </a:p>
          <a:p>
            <a:pPr algn="ctr">
              <a:lnSpc>
                <a:spcPct val="150000"/>
              </a:lnSpc>
            </a:pPr>
            <a:endParaRPr lang="en-US" altLang="ko-KR" sz="1200" dirty="0">
              <a:solidFill>
                <a:srgbClr val="6A4F4A"/>
              </a:solidFill>
              <a:latin typeface="+mn-ea"/>
            </a:endParaRPr>
          </a:p>
        </p:txBody>
      </p:sp>
    </p:spTree>
    <p:extLst>
      <p:ext uri="{BB962C8B-B14F-4D97-AF65-F5344CB8AC3E}">
        <p14:creationId xmlns:p14="http://schemas.microsoft.com/office/powerpoint/2010/main" val="138089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4908798" cy="735842"/>
          </a:xfrm>
          <a:prstGeom prst="rect">
            <a:avLst/>
          </a:prstGeom>
        </p:spPr>
        <p:txBody>
          <a:bodyPr wrap="square">
            <a:spAutoFit/>
          </a:bodyPr>
          <a:lstStyle/>
          <a:p>
            <a:pPr>
              <a:lnSpc>
                <a:spcPct val="150000"/>
              </a:lnSpc>
            </a:pPr>
            <a:r>
              <a:rPr lang="en-US" altLang="ko-KR" sz="3200" b="1" i="1" dirty="0">
                <a:solidFill>
                  <a:schemeClr val="bg1"/>
                </a:solidFill>
              </a:rPr>
              <a:t>Future Plans</a:t>
            </a:r>
          </a:p>
        </p:txBody>
      </p:sp>
      <p:graphicFrame>
        <p:nvGraphicFramePr>
          <p:cNvPr id="2" name="Diagram 1">
            <a:extLst>
              <a:ext uri="{FF2B5EF4-FFF2-40B4-BE49-F238E27FC236}">
                <a16:creationId xmlns:a16="http://schemas.microsoft.com/office/drawing/2014/main" id="{85A8AADA-2286-3F46-962D-7AF1543D2802}"/>
              </a:ext>
            </a:extLst>
          </p:cNvPr>
          <p:cNvGraphicFramePr/>
          <p:nvPr>
            <p:extLst>
              <p:ext uri="{D42A27DB-BD31-4B8C-83A1-F6EECF244321}">
                <p14:modId xmlns:p14="http://schemas.microsoft.com/office/powerpoint/2010/main" val="2672837779"/>
              </p:ext>
            </p:extLst>
          </p:nvPr>
        </p:nvGraphicFramePr>
        <p:xfrm>
          <a:off x="1986152" y="1553164"/>
          <a:ext cx="8180403" cy="5154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0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29" name="직사각형 28"/>
          <p:cNvSpPr/>
          <p:nvPr/>
        </p:nvSpPr>
        <p:spPr>
          <a:xfrm>
            <a:off x="695566" y="1307675"/>
            <a:ext cx="3178233" cy="335041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695566" y="4147550"/>
            <a:ext cx="3178233" cy="510538"/>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Mecanum Wheels</a:t>
            </a:r>
          </a:p>
        </p:txBody>
      </p:sp>
      <p:sp>
        <p:nvSpPr>
          <p:cNvPr id="33" name="직사각형 32"/>
          <p:cNvSpPr/>
          <p:nvPr/>
        </p:nvSpPr>
        <p:spPr>
          <a:xfrm>
            <a:off x="4506646" y="1296377"/>
            <a:ext cx="3178233" cy="335041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4506646" y="4136252"/>
            <a:ext cx="3178233" cy="510538"/>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NASA MRV(Modular Robotic Vehicle)</a:t>
            </a:r>
          </a:p>
        </p:txBody>
      </p:sp>
      <p:sp>
        <p:nvSpPr>
          <p:cNvPr id="37" name="직사각형 36"/>
          <p:cNvSpPr/>
          <p:nvPr/>
        </p:nvSpPr>
        <p:spPr>
          <a:xfrm>
            <a:off x="8326351" y="1296376"/>
            <a:ext cx="3178233" cy="335041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8326351" y="4136251"/>
            <a:ext cx="3178233" cy="51053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rgbClr val="29284A"/>
                </a:solidFill>
                <a:latin typeface="맑은 고딕" panose="020B0503020000020004" pitchFamily="50" charset="-127"/>
              </a:rPr>
              <a:t>Orbitron + Control Algorithm</a:t>
            </a:r>
          </a:p>
        </p:txBody>
      </p:sp>
      <p:sp>
        <p:nvSpPr>
          <p:cNvPr id="23" name="직사각형 8">
            <a:extLst>
              <a:ext uri="{FF2B5EF4-FFF2-40B4-BE49-F238E27FC236}">
                <a16:creationId xmlns:a16="http://schemas.microsoft.com/office/drawing/2014/main" id="{5DB171BF-B7C5-BA40-94A5-D2A02A2B6AF2}"/>
              </a:ext>
            </a:extLst>
          </p:cNvPr>
          <p:cNvSpPr/>
          <p:nvPr/>
        </p:nvSpPr>
        <p:spPr>
          <a:xfrm>
            <a:off x="247576" y="76577"/>
            <a:ext cx="9353624" cy="735842"/>
          </a:xfrm>
          <a:prstGeom prst="rect">
            <a:avLst/>
          </a:prstGeom>
        </p:spPr>
        <p:txBody>
          <a:bodyPr wrap="square">
            <a:spAutoFit/>
          </a:bodyPr>
          <a:lstStyle/>
          <a:p>
            <a:pPr>
              <a:lnSpc>
                <a:spcPct val="150000"/>
              </a:lnSpc>
            </a:pPr>
            <a:r>
              <a:rPr lang="en-US" altLang="ko-KR" sz="3200" b="1" i="1" dirty="0">
                <a:solidFill>
                  <a:schemeClr val="bg1"/>
                </a:solidFill>
              </a:rPr>
              <a:t>Related Works</a:t>
            </a:r>
          </a:p>
        </p:txBody>
      </p:sp>
      <p:pic>
        <p:nvPicPr>
          <p:cNvPr id="2" name="Picture 1">
            <a:extLst>
              <a:ext uri="{FF2B5EF4-FFF2-40B4-BE49-F238E27FC236}">
                <a16:creationId xmlns:a16="http://schemas.microsoft.com/office/drawing/2014/main" id="{6514004B-8FCB-7444-8257-E5FCCE25E987}"/>
              </a:ext>
            </a:extLst>
          </p:cNvPr>
          <p:cNvPicPr>
            <a:picLocks noChangeAspect="1"/>
          </p:cNvPicPr>
          <p:nvPr/>
        </p:nvPicPr>
        <p:blipFill>
          <a:blip r:embed="rId3"/>
          <a:stretch>
            <a:fillRect/>
          </a:stretch>
        </p:blipFill>
        <p:spPr>
          <a:xfrm>
            <a:off x="789565" y="1957600"/>
            <a:ext cx="3075609" cy="1854977"/>
          </a:xfrm>
          <a:prstGeom prst="rect">
            <a:avLst/>
          </a:prstGeom>
        </p:spPr>
      </p:pic>
      <p:pic>
        <p:nvPicPr>
          <p:cNvPr id="3" name="Picture 2">
            <a:extLst>
              <a:ext uri="{FF2B5EF4-FFF2-40B4-BE49-F238E27FC236}">
                <a16:creationId xmlns:a16="http://schemas.microsoft.com/office/drawing/2014/main" id="{11173677-C4D9-2443-BD6D-203BCB620BE6}"/>
              </a:ext>
            </a:extLst>
          </p:cNvPr>
          <p:cNvPicPr>
            <a:picLocks noChangeAspect="1"/>
          </p:cNvPicPr>
          <p:nvPr/>
        </p:nvPicPr>
        <p:blipFill rotWithShape="1">
          <a:blip r:embed="rId4"/>
          <a:srcRect l="49770"/>
          <a:stretch/>
        </p:blipFill>
        <p:spPr>
          <a:xfrm>
            <a:off x="688395" y="5710839"/>
            <a:ext cx="518144" cy="438404"/>
          </a:xfrm>
          <a:prstGeom prst="rect">
            <a:avLst/>
          </a:prstGeom>
        </p:spPr>
      </p:pic>
      <p:pic>
        <p:nvPicPr>
          <p:cNvPr id="26" name="Picture 25">
            <a:extLst>
              <a:ext uri="{FF2B5EF4-FFF2-40B4-BE49-F238E27FC236}">
                <a16:creationId xmlns:a16="http://schemas.microsoft.com/office/drawing/2014/main" id="{E5C814EA-C1D6-E64A-ADD9-001A3FF57793}"/>
              </a:ext>
            </a:extLst>
          </p:cNvPr>
          <p:cNvPicPr>
            <a:picLocks noChangeAspect="1"/>
          </p:cNvPicPr>
          <p:nvPr/>
        </p:nvPicPr>
        <p:blipFill rotWithShape="1">
          <a:blip r:embed="rId4"/>
          <a:srcRect r="50465"/>
          <a:stretch/>
        </p:blipFill>
        <p:spPr>
          <a:xfrm>
            <a:off x="695566" y="4859694"/>
            <a:ext cx="510973" cy="438404"/>
          </a:xfrm>
          <a:prstGeom prst="rect">
            <a:avLst/>
          </a:prstGeom>
        </p:spPr>
      </p:pic>
      <p:pic>
        <p:nvPicPr>
          <p:cNvPr id="27" name="Picture 26">
            <a:extLst>
              <a:ext uri="{FF2B5EF4-FFF2-40B4-BE49-F238E27FC236}">
                <a16:creationId xmlns:a16="http://schemas.microsoft.com/office/drawing/2014/main" id="{1A86D01B-6EED-8F44-A559-AFC0111541B8}"/>
              </a:ext>
            </a:extLst>
          </p:cNvPr>
          <p:cNvPicPr>
            <a:picLocks noChangeAspect="1"/>
          </p:cNvPicPr>
          <p:nvPr/>
        </p:nvPicPr>
        <p:blipFill rotWithShape="1">
          <a:blip r:embed="rId4"/>
          <a:srcRect l="49770"/>
          <a:stretch/>
        </p:blipFill>
        <p:spPr>
          <a:xfrm>
            <a:off x="4499475" y="5710839"/>
            <a:ext cx="518144" cy="438404"/>
          </a:xfrm>
          <a:prstGeom prst="rect">
            <a:avLst/>
          </a:prstGeom>
        </p:spPr>
      </p:pic>
      <p:pic>
        <p:nvPicPr>
          <p:cNvPr id="28" name="Picture 27">
            <a:extLst>
              <a:ext uri="{FF2B5EF4-FFF2-40B4-BE49-F238E27FC236}">
                <a16:creationId xmlns:a16="http://schemas.microsoft.com/office/drawing/2014/main" id="{C4661EEA-1962-0747-AB6E-43B1DE03A290}"/>
              </a:ext>
            </a:extLst>
          </p:cNvPr>
          <p:cNvPicPr>
            <a:picLocks noChangeAspect="1"/>
          </p:cNvPicPr>
          <p:nvPr/>
        </p:nvPicPr>
        <p:blipFill rotWithShape="1">
          <a:blip r:embed="rId4"/>
          <a:srcRect r="50465"/>
          <a:stretch/>
        </p:blipFill>
        <p:spPr>
          <a:xfrm>
            <a:off x="4506646" y="4859694"/>
            <a:ext cx="510973" cy="438404"/>
          </a:xfrm>
          <a:prstGeom prst="rect">
            <a:avLst/>
          </a:prstGeom>
        </p:spPr>
      </p:pic>
      <p:sp>
        <p:nvSpPr>
          <p:cNvPr id="47" name="직사각형 47">
            <a:extLst>
              <a:ext uri="{FF2B5EF4-FFF2-40B4-BE49-F238E27FC236}">
                <a16:creationId xmlns:a16="http://schemas.microsoft.com/office/drawing/2014/main" id="{5AAB9CC4-02BC-BE4F-81D1-9D0DA932AED9}"/>
              </a:ext>
            </a:extLst>
          </p:cNvPr>
          <p:cNvSpPr/>
          <p:nvPr/>
        </p:nvSpPr>
        <p:spPr>
          <a:xfrm>
            <a:off x="1141800" y="4773588"/>
            <a:ext cx="2938078" cy="610616"/>
          </a:xfrm>
          <a:prstGeom prst="rect">
            <a:avLst/>
          </a:prstGeom>
        </p:spPr>
        <p:txBody>
          <a:bodyPr wrap="square">
            <a:spAutoFit/>
          </a:bodyPr>
          <a:lstStyle/>
          <a:p>
            <a:pPr algn="ctr">
              <a:lnSpc>
                <a:spcPct val="150000"/>
              </a:lnSpc>
            </a:pPr>
            <a:r>
              <a:rPr lang="en-US" altLang="ko-KR" sz="1200" dirty="0">
                <a:solidFill>
                  <a:srgbClr val="7A788D"/>
                </a:solidFill>
                <a:latin typeface="+mn-ea"/>
              </a:rPr>
              <a:t>Inexpensive and only requires four driving motors to operate.</a:t>
            </a:r>
          </a:p>
        </p:txBody>
      </p:sp>
      <p:sp>
        <p:nvSpPr>
          <p:cNvPr id="50" name="직사각형 47">
            <a:extLst>
              <a:ext uri="{FF2B5EF4-FFF2-40B4-BE49-F238E27FC236}">
                <a16:creationId xmlns:a16="http://schemas.microsoft.com/office/drawing/2014/main" id="{BD329345-210E-9843-8570-3E0174D30945}"/>
              </a:ext>
            </a:extLst>
          </p:cNvPr>
          <p:cNvSpPr/>
          <p:nvPr/>
        </p:nvSpPr>
        <p:spPr>
          <a:xfrm>
            <a:off x="1141800" y="5499704"/>
            <a:ext cx="2938078" cy="887615"/>
          </a:xfrm>
          <a:prstGeom prst="rect">
            <a:avLst/>
          </a:prstGeom>
        </p:spPr>
        <p:txBody>
          <a:bodyPr wrap="square">
            <a:spAutoFit/>
          </a:bodyPr>
          <a:lstStyle/>
          <a:p>
            <a:pPr algn="ctr">
              <a:lnSpc>
                <a:spcPct val="150000"/>
              </a:lnSpc>
            </a:pPr>
            <a:r>
              <a:rPr lang="en-US" altLang="ko-KR" sz="1200" dirty="0">
                <a:solidFill>
                  <a:srgbClr val="7A788D"/>
                </a:solidFill>
                <a:latin typeface="+mn-ea"/>
              </a:rPr>
              <a:t>Not ideal for rough terrains.</a:t>
            </a:r>
          </a:p>
          <a:p>
            <a:pPr algn="ctr">
              <a:lnSpc>
                <a:spcPct val="150000"/>
              </a:lnSpc>
            </a:pPr>
            <a:r>
              <a:rPr lang="en-US" altLang="ko-KR" sz="1200" dirty="0">
                <a:solidFill>
                  <a:srgbClr val="7A788D"/>
                </a:solidFill>
                <a:latin typeface="+mn-ea"/>
              </a:rPr>
              <a:t>All wheels have to be in contact with the surface to function properly.</a:t>
            </a:r>
          </a:p>
        </p:txBody>
      </p:sp>
      <p:pic>
        <p:nvPicPr>
          <p:cNvPr id="4" name="Picture 3">
            <a:hlinkClick r:id="rId5"/>
            <a:extLst>
              <a:ext uri="{FF2B5EF4-FFF2-40B4-BE49-F238E27FC236}">
                <a16:creationId xmlns:a16="http://schemas.microsoft.com/office/drawing/2014/main" id="{989422A7-EF36-494A-BF19-380AD9C65944}"/>
              </a:ext>
            </a:extLst>
          </p:cNvPr>
          <p:cNvPicPr>
            <a:picLocks noChangeAspect="1"/>
          </p:cNvPicPr>
          <p:nvPr/>
        </p:nvPicPr>
        <p:blipFill>
          <a:blip r:embed="rId6"/>
          <a:stretch>
            <a:fillRect/>
          </a:stretch>
        </p:blipFill>
        <p:spPr>
          <a:xfrm>
            <a:off x="4594282" y="1700211"/>
            <a:ext cx="3002959" cy="2271691"/>
          </a:xfrm>
          <a:prstGeom prst="rect">
            <a:avLst/>
          </a:prstGeom>
        </p:spPr>
      </p:pic>
      <p:pic>
        <p:nvPicPr>
          <p:cNvPr id="51" name="Picture 50">
            <a:extLst>
              <a:ext uri="{FF2B5EF4-FFF2-40B4-BE49-F238E27FC236}">
                <a16:creationId xmlns:a16="http://schemas.microsoft.com/office/drawing/2014/main" id="{09B763F8-4270-F247-BACB-B2FF61AD7E8B}"/>
              </a:ext>
            </a:extLst>
          </p:cNvPr>
          <p:cNvPicPr>
            <a:picLocks noChangeAspect="1"/>
          </p:cNvPicPr>
          <p:nvPr/>
        </p:nvPicPr>
        <p:blipFill rotWithShape="1">
          <a:blip r:embed="rId4"/>
          <a:srcRect l="49770"/>
          <a:stretch/>
        </p:blipFill>
        <p:spPr>
          <a:xfrm>
            <a:off x="8326351" y="5710839"/>
            <a:ext cx="518144" cy="438404"/>
          </a:xfrm>
          <a:prstGeom prst="rect">
            <a:avLst/>
          </a:prstGeom>
        </p:spPr>
      </p:pic>
      <p:pic>
        <p:nvPicPr>
          <p:cNvPr id="52" name="Picture 51">
            <a:extLst>
              <a:ext uri="{FF2B5EF4-FFF2-40B4-BE49-F238E27FC236}">
                <a16:creationId xmlns:a16="http://schemas.microsoft.com/office/drawing/2014/main" id="{A22CAA4A-EA89-6C46-942D-5C2129C97A75}"/>
              </a:ext>
            </a:extLst>
          </p:cNvPr>
          <p:cNvPicPr>
            <a:picLocks noChangeAspect="1"/>
          </p:cNvPicPr>
          <p:nvPr/>
        </p:nvPicPr>
        <p:blipFill rotWithShape="1">
          <a:blip r:embed="rId4"/>
          <a:srcRect r="50465"/>
          <a:stretch/>
        </p:blipFill>
        <p:spPr>
          <a:xfrm>
            <a:off x="8333522" y="4859694"/>
            <a:ext cx="510973" cy="438404"/>
          </a:xfrm>
          <a:prstGeom prst="rect">
            <a:avLst/>
          </a:prstGeom>
        </p:spPr>
      </p:pic>
      <p:sp>
        <p:nvSpPr>
          <p:cNvPr id="53" name="직사각형 47">
            <a:extLst>
              <a:ext uri="{FF2B5EF4-FFF2-40B4-BE49-F238E27FC236}">
                <a16:creationId xmlns:a16="http://schemas.microsoft.com/office/drawing/2014/main" id="{86725CEC-BAB3-024C-B34C-A14D8E5A5AD2}"/>
              </a:ext>
            </a:extLst>
          </p:cNvPr>
          <p:cNvSpPr/>
          <p:nvPr/>
        </p:nvSpPr>
        <p:spPr>
          <a:xfrm>
            <a:off x="4921983" y="4773588"/>
            <a:ext cx="2938078" cy="610616"/>
          </a:xfrm>
          <a:prstGeom prst="rect">
            <a:avLst/>
          </a:prstGeom>
        </p:spPr>
        <p:txBody>
          <a:bodyPr wrap="square">
            <a:spAutoFit/>
          </a:bodyPr>
          <a:lstStyle/>
          <a:p>
            <a:pPr algn="ctr">
              <a:lnSpc>
                <a:spcPct val="150000"/>
              </a:lnSpc>
            </a:pPr>
            <a:r>
              <a:rPr lang="en-US" altLang="ko-KR" sz="1200" dirty="0">
                <a:solidFill>
                  <a:srgbClr val="7A788D"/>
                </a:solidFill>
                <a:latin typeface="+mn-ea"/>
              </a:rPr>
              <a:t>Capable of versatile motions and high</a:t>
            </a:r>
          </a:p>
          <a:p>
            <a:pPr algn="ctr">
              <a:lnSpc>
                <a:spcPct val="150000"/>
              </a:lnSpc>
            </a:pPr>
            <a:r>
              <a:rPr lang="en-US" altLang="ko-KR" sz="1200" dirty="0">
                <a:solidFill>
                  <a:srgbClr val="7A788D"/>
                </a:solidFill>
                <a:latin typeface="+mn-ea"/>
              </a:rPr>
              <a:t>maneuverability.</a:t>
            </a:r>
          </a:p>
        </p:txBody>
      </p:sp>
      <p:sp>
        <p:nvSpPr>
          <p:cNvPr id="54" name="직사각형 47">
            <a:extLst>
              <a:ext uri="{FF2B5EF4-FFF2-40B4-BE49-F238E27FC236}">
                <a16:creationId xmlns:a16="http://schemas.microsoft.com/office/drawing/2014/main" id="{937F95BC-C955-944E-A1FB-EB7A11602B30}"/>
              </a:ext>
            </a:extLst>
          </p:cNvPr>
          <p:cNvSpPr/>
          <p:nvPr/>
        </p:nvSpPr>
        <p:spPr>
          <a:xfrm>
            <a:off x="4921983" y="5499704"/>
            <a:ext cx="2938078" cy="887615"/>
          </a:xfrm>
          <a:prstGeom prst="rect">
            <a:avLst/>
          </a:prstGeom>
        </p:spPr>
        <p:txBody>
          <a:bodyPr wrap="square">
            <a:spAutoFit/>
          </a:bodyPr>
          <a:lstStyle/>
          <a:p>
            <a:pPr algn="ctr">
              <a:lnSpc>
                <a:spcPct val="150000"/>
              </a:lnSpc>
            </a:pPr>
            <a:r>
              <a:rPr lang="en-US" altLang="ko-KR" sz="1200" dirty="0">
                <a:solidFill>
                  <a:srgbClr val="7A788D"/>
                </a:solidFill>
                <a:latin typeface="+mn-ea"/>
              </a:rPr>
              <a:t>Ineffective controlling mechanism.</a:t>
            </a:r>
          </a:p>
          <a:p>
            <a:pPr algn="ctr">
              <a:lnSpc>
                <a:spcPct val="150000"/>
              </a:lnSpc>
            </a:pPr>
            <a:r>
              <a:rPr lang="en-US" altLang="ko-KR" sz="1200" dirty="0">
                <a:solidFill>
                  <a:srgbClr val="7A788D"/>
                </a:solidFill>
                <a:latin typeface="+mn-ea"/>
              </a:rPr>
              <a:t>Involves a steering wheel and a joystick; Not intuitive for common uses. </a:t>
            </a:r>
          </a:p>
        </p:txBody>
      </p:sp>
      <p:sp>
        <p:nvSpPr>
          <p:cNvPr id="56" name="직사각형 47">
            <a:extLst>
              <a:ext uri="{FF2B5EF4-FFF2-40B4-BE49-F238E27FC236}">
                <a16:creationId xmlns:a16="http://schemas.microsoft.com/office/drawing/2014/main" id="{50CD0DA5-F10C-E44D-B431-ED167C5409AC}"/>
              </a:ext>
            </a:extLst>
          </p:cNvPr>
          <p:cNvSpPr/>
          <p:nvPr/>
        </p:nvSpPr>
        <p:spPr>
          <a:xfrm>
            <a:off x="8771740" y="4773588"/>
            <a:ext cx="2938078" cy="610616"/>
          </a:xfrm>
          <a:prstGeom prst="rect">
            <a:avLst/>
          </a:prstGeom>
        </p:spPr>
        <p:txBody>
          <a:bodyPr wrap="square">
            <a:spAutoFit/>
          </a:bodyPr>
          <a:lstStyle/>
          <a:p>
            <a:pPr algn="ctr">
              <a:lnSpc>
                <a:spcPct val="150000"/>
              </a:lnSpc>
            </a:pPr>
            <a:r>
              <a:rPr lang="en-US" altLang="ko-KR" sz="1200" dirty="0">
                <a:solidFill>
                  <a:srgbClr val="7A788D"/>
                </a:solidFill>
                <a:latin typeface="+mn-ea"/>
              </a:rPr>
              <a:t>Capable of versatile motions and high</a:t>
            </a:r>
          </a:p>
          <a:p>
            <a:pPr algn="ctr">
              <a:lnSpc>
                <a:spcPct val="150000"/>
              </a:lnSpc>
            </a:pPr>
            <a:r>
              <a:rPr lang="en-US" altLang="ko-KR" sz="1200" dirty="0">
                <a:solidFill>
                  <a:srgbClr val="7A788D"/>
                </a:solidFill>
                <a:latin typeface="+mn-ea"/>
              </a:rPr>
              <a:t>maneuverability.</a:t>
            </a:r>
          </a:p>
        </p:txBody>
      </p:sp>
      <p:sp>
        <p:nvSpPr>
          <p:cNvPr id="57" name="직사각형 47">
            <a:extLst>
              <a:ext uri="{FF2B5EF4-FFF2-40B4-BE49-F238E27FC236}">
                <a16:creationId xmlns:a16="http://schemas.microsoft.com/office/drawing/2014/main" id="{58ABDDA3-57CB-C24C-8A97-696D418C495B}"/>
              </a:ext>
            </a:extLst>
          </p:cNvPr>
          <p:cNvSpPr/>
          <p:nvPr/>
        </p:nvSpPr>
        <p:spPr>
          <a:xfrm>
            <a:off x="8771740" y="5499704"/>
            <a:ext cx="2938078" cy="887615"/>
          </a:xfrm>
          <a:prstGeom prst="rect">
            <a:avLst/>
          </a:prstGeom>
        </p:spPr>
        <p:txBody>
          <a:bodyPr wrap="square">
            <a:spAutoFit/>
          </a:bodyPr>
          <a:lstStyle/>
          <a:p>
            <a:pPr algn="ctr">
              <a:lnSpc>
                <a:spcPct val="150000"/>
              </a:lnSpc>
            </a:pPr>
            <a:r>
              <a:rPr lang="en-US" altLang="ko-KR" sz="1200" dirty="0">
                <a:solidFill>
                  <a:srgbClr val="7A788D"/>
                </a:solidFill>
                <a:latin typeface="+mn-ea"/>
              </a:rPr>
              <a:t>Expensive.</a:t>
            </a:r>
          </a:p>
          <a:p>
            <a:pPr algn="ctr">
              <a:lnSpc>
                <a:spcPct val="150000"/>
              </a:lnSpc>
            </a:pPr>
            <a:r>
              <a:rPr lang="en-US" altLang="ko-KR" sz="1200" dirty="0">
                <a:solidFill>
                  <a:srgbClr val="7A788D"/>
                </a:solidFill>
                <a:latin typeface="+mn-ea"/>
              </a:rPr>
              <a:t>Needs eight motors to function:</a:t>
            </a:r>
          </a:p>
          <a:p>
            <a:pPr algn="ctr">
              <a:lnSpc>
                <a:spcPct val="150000"/>
              </a:lnSpc>
            </a:pPr>
            <a:r>
              <a:rPr lang="en-US" altLang="ko-KR" sz="1200" dirty="0">
                <a:solidFill>
                  <a:srgbClr val="7A788D"/>
                </a:solidFill>
                <a:latin typeface="+mn-ea"/>
              </a:rPr>
              <a:t>4 DC motors and 4 Servo motors.</a:t>
            </a:r>
          </a:p>
        </p:txBody>
      </p:sp>
      <p:pic>
        <p:nvPicPr>
          <p:cNvPr id="6" name="Picture 5">
            <a:extLst>
              <a:ext uri="{FF2B5EF4-FFF2-40B4-BE49-F238E27FC236}">
                <a16:creationId xmlns:a16="http://schemas.microsoft.com/office/drawing/2014/main" id="{A334882D-92D1-7B47-BFA2-CC306E45DC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8326" y="1440399"/>
            <a:ext cx="2194282" cy="2641872"/>
          </a:xfrm>
          <a:prstGeom prst="rect">
            <a:avLst/>
          </a:prstGeom>
        </p:spPr>
      </p:pic>
    </p:spTree>
    <p:extLst>
      <p:ext uri="{BB962C8B-B14F-4D97-AF65-F5344CB8AC3E}">
        <p14:creationId xmlns:p14="http://schemas.microsoft.com/office/powerpoint/2010/main" val="3925207021"/>
      </p:ext>
    </p:extLst>
  </p:cSld>
  <p:clrMapOvr>
    <a:masterClrMapping/>
  </p:clrMapOvr>
  <mc:AlternateContent xmlns:mc="http://schemas.openxmlformats.org/markup-compatibility/2006" xmlns:p14="http://schemas.microsoft.com/office/powerpoint/2010/main">
    <mc:Choice Requires="p14">
      <p:transition spd="med" p14:dur="700" advTm="663">
        <p:fade/>
      </p:transition>
    </mc:Choice>
    <mc:Fallback xmlns="">
      <p:transition spd="med" advTm="663">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9" name="직사각형 8"/>
          <p:cNvSpPr/>
          <p:nvPr/>
        </p:nvSpPr>
        <p:spPr>
          <a:xfrm>
            <a:off x="247576" y="76577"/>
            <a:ext cx="4908798" cy="735842"/>
          </a:xfrm>
          <a:prstGeom prst="rect">
            <a:avLst/>
          </a:prstGeom>
        </p:spPr>
        <p:txBody>
          <a:bodyPr wrap="square">
            <a:spAutoFit/>
          </a:bodyPr>
          <a:lstStyle/>
          <a:p>
            <a:pPr>
              <a:lnSpc>
                <a:spcPct val="150000"/>
              </a:lnSpc>
            </a:pPr>
            <a:r>
              <a:rPr lang="en-US" altLang="ko-KR" sz="3200" b="1" i="1" dirty="0">
                <a:solidFill>
                  <a:schemeClr val="bg1"/>
                </a:solidFill>
              </a:rPr>
              <a:t>Acknowledgement</a:t>
            </a:r>
          </a:p>
        </p:txBody>
      </p:sp>
      <p:sp>
        <p:nvSpPr>
          <p:cNvPr id="4" name="직사각형 47">
            <a:extLst>
              <a:ext uri="{FF2B5EF4-FFF2-40B4-BE49-F238E27FC236}">
                <a16:creationId xmlns:a16="http://schemas.microsoft.com/office/drawing/2014/main" id="{D826AB28-50FF-BD42-B047-BE740E63CCB1}"/>
              </a:ext>
            </a:extLst>
          </p:cNvPr>
          <p:cNvSpPr/>
          <p:nvPr/>
        </p:nvSpPr>
        <p:spPr>
          <a:xfrm>
            <a:off x="247576" y="1300844"/>
            <a:ext cx="11944424" cy="2341154"/>
          </a:xfrm>
          <a:prstGeom prst="rect">
            <a:avLst/>
          </a:prstGeom>
        </p:spPr>
        <p:txBody>
          <a:bodyPr wrap="square">
            <a:spAutoFit/>
          </a:bodyPr>
          <a:lstStyle/>
          <a:p>
            <a:pPr>
              <a:lnSpc>
                <a:spcPct val="150000"/>
              </a:lnSpc>
            </a:pPr>
            <a:r>
              <a:rPr lang="en-US" altLang="ko-KR" sz="2000" dirty="0">
                <a:solidFill>
                  <a:srgbClr val="6A4F4A"/>
                </a:solidFill>
                <a:latin typeface="+mn-ea"/>
              </a:rPr>
              <a:t>Dr. </a:t>
            </a:r>
            <a:r>
              <a:rPr lang="en-US" altLang="ko-KR" sz="2000" dirty="0" err="1">
                <a:solidFill>
                  <a:srgbClr val="6A4F4A"/>
                </a:solidFill>
                <a:latin typeface="+mn-ea"/>
              </a:rPr>
              <a:t>Nadire</a:t>
            </a:r>
            <a:endParaRPr lang="en-US" altLang="ko-KR" sz="2000" dirty="0">
              <a:solidFill>
                <a:srgbClr val="6A4F4A"/>
              </a:solidFill>
              <a:latin typeface="+mn-ea"/>
            </a:endParaRPr>
          </a:p>
          <a:p>
            <a:pPr marL="285750" indent="-285750">
              <a:lnSpc>
                <a:spcPct val="150000"/>
              </a:lnSpc>
              <a:buFont typeface="Arial" panose="020B0604020202020204" pitchFamily="34" charset="0"/>
              <a:buChar char="•"/>
            </a:pPr>
            <a:r>
              <a:rPr lang="en-US" altLang="ko-KR" sz="2000" dirty="0">
                <a:solidFill>
                  <a:srgbClr val="6A4F4A"/>
                </a:solidFill>
                <a:latin typeface="+mn-ea"/>
              </a:rPr>
              <a:t>Director of the Pre-Engineering Department</a:t>
            </a:r>
          </a:p>
          <a:p>
            <a:pPr marL="285750" indent="-285750">
              <a:lnSpc>
                <a:spcPct val="150000"/>
              </a:lnSpc>
              <a:buFont typeface="Arial" panose="020B0604020202020204" pitchFamily="34" charset="0"/>
              <a:buChar char="•"/>
            </a:pPr>
            <a:r>
              <a:rPr lang="en-US" altLang="ko-KR" sz="2000" dirty="0">
                <a:solidFill>
                  <a:srgbClr val="6A4F4A"/>
                </a:solidFill>
                <a:latin typeface="+mn-ea"/>
              </a:rPr>
              <a:t>My AP Calculus BC teacher.</a:t>
            </a:r>
          </a:p>
          <a:p>
            <a:pPr marL="285750" indent="-285750">
              <a:lnSpc>
                <a:spcPct val="150000"/>
              </a:lnSpc>
              <a:buFont typeface="Arial" panose="020B0604020202020204" pitchFamily="34" charset="0"/>
              <a:buChar char="•"/>
            </a:pPr>
            <a:r>
              <a:rPr lang="en-US" altLang="ko-KR" sz="2000" dirty="0">
                <a:solidFill>
                  <a:srgbClr val="6A4F4A"/>
                </a:solidFill>
                <a:latin typeface="+mn-ea"/>
              </a:rPr>
              <a:t>Guild Paper Advisor</a:t>
            </a:r>
          </a:p>
          <a:p>
            <a:pPr marL="285750" indent="-285750">
              <a:lnSpc>
                <a:spcPct val="150000"/>
              </a:lnSpc>
              <a:buFont typeface="Arial" panose="020B0604020202020204" pitchFamily="34" charset="0"/>
              <a:buChar char="•"/>
            </a:pPr>
            <a:endParaRPr lang="en-US" altLang="ko-KR" sz="2000" dirty="0">
              <a:solidFill>
                <a:srgbClr val="6A4F4A"/>
              </a:solidFill>
              <a:latin typeface="+mn-ea"/>
            </a:endParaRPr>
          </a:p>
        </p:txBody>
      </p:sp>
      <p:sp>
        <p:nvSpPr>
          <p:cNvPr id="5" name="직사각형 47">
            <a:extLst>
              <a:ext uri="{FF2B5EF4-FFF2-40B4-BE49-F238E27FC236}">
                <a16:creationId xmlns:a16="http://schemas.microsoft.com/office/drawing/2014/main" id="{E2D50E56-674B-AC48-828C-09BD7C40AC13}"/>
              </a:ext>
            </a:extLst>
          </p:cNvPr>
          <p:cNvSpPr/>
          <p:nvPr/>
        </p:nvSpPr>
        <p:spPr>
          <a:xfrm>
            <a:off x="247576" y="3739383"/>
            <a:ext cx="11944424" cy="1879489"/>
          </a:xfrm>
          <a:prstGeom prst="rect">
            <a:avLst/>
          </a:prstGeom>
        </p:spPr>
        <p:txBody>
          <a:bodyPr wrap="square">
            <a:spAutoFit/>
          </a:bodyPr>
          <a:lstStyle/>
          <a:p>
            <a:pPr>
              <a:lnSpc>
                <a:spcPct val="150000"/>
              </a:lnSpc>
            </a:pPr>
            <a:r>
              <a:rPr lang="en-US" altLang="ko-KR" sz="2000" dirty="0">
                <a:solidFill>
                  <a:srgbClr val="6A4F4A"/>
                </a:solidFill>
                <a:latin typeface="+mn-ea"/>
              </a:rPr>
              <a:t>Mr. Saxton</a:t>
            </a:r>
          </a:p>
          <a:p>
            <a:pPr marL="285750" indent="-285750">
              <a:lnSpc>
                <a:spcPct val="150000"/>
              </a:lnSpc>
              <a:buFont typeface="Arial" panose="020B0604020202020204" pitchFamily="34" charset="0"/>
              <a:buChar char="•"/>
            </a:pPr>
            <a:r>
              <a:rPr lang="en-US" altLang="ko-KR" sz="2000" dirty="0">
                <a:solidFill>
                  <a:srgbClr val="6A4F4A"/>
                </a:solidFill>
                <a:latin typeface="+mn-ea"/>
              </a:rPr>
              <a:t>Director of the Mathematics Department</a:t>
            </a:r>
          </a:p>
          <a:p>
            <a:pPr marL="285750" indent="-285750">
              <a:lnSpc>
                <a:spcPct val="150000"/>
              </a:lnSpc>
              <a:buFont typeface="Arial" panose="020B0604020202020204" pitchFamily="34" charset="0"/>
              <a:buChar char="•"/>
            </a:pPr>
            <a:r>
              <a:rPr lang="en-US" altLang="ko-KR" sz="2000" dirty="0">
                <a:solidFill>
                  <a:srgbClr val="6A4F4A"/>
                </a:solidFill>
                <a:latin typeface="+mn-ea"/>
              </a:rPr>
              <a:t>My AP Computer Science A teacher</a:t>
            </a:r>
          </a:p>
          <a:p>
            <a:pPr marL="285750" indent="-285750">
              <a:lnSpc>
                <a:spcPct val="150000"/>
              </a:lnSpc>
              <a:buFont typeface="Arial" panose="020B0604020202020204" pitchFamily="34" charset="0"/>
              <a:buChar char="•"/>
            </a:pPr>
            <a:endParaRPr lang="en-US" altLang="ko-KR" sz="2000" dirty="0">
              <a:solidFill>
                <a:srgbClr val="6A4F4A"/>
              </a:solidFill>
              <a:latin typeface="+mn-ea"/>
            </a:endParaRPr>
          </a:p>
        </p:txBody>
      </p:sp>
    </p:spTree>
    <p:extLst>
      <p:ext uri="{BB962C8B-B14F-4D97-AF65-F5344CB8AC3E}">
        <p14:creationId xmlns:p14="http://schemas.microsoft.com/office/powerpoint/2010/main" val="158059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4D9D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E4101-09F7-784B-96E5-45304F0D6EDB}"/>
              </a:ext>
            </a:extLst>
          </p:cNvPr>
          <p:cNvSpPr/>
          <p:nvPr/>
        </p:nvSpPr>
        <p:spPr>
          <a:xfrm>
            <a:off x="3783287" y="0"/>
            <a:ext cx="4200525" cy="7177549"/>
          </a:xfrm>
          <a:prstGeom prst="rect">
            <a:avLst/>
          </a:prstGeom>
          <a:solidFill>
            <a:srgbClr val="797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24857BD-C7A3-C849-80EF-08564F25BA8D}"/>
              </a:ext>
            </a:extLst>
          </p:cNvPr>
          <p:cNvPicPr>
            <a:picLocks noChangeAspect="1"/>
          </p:cNvPicPr>
          <p:nvPr/>
        </p:nvPicPr>
        <p:blipFill>
          <a:blip r:embed="rId3"/>
          <a:stretch>
            <a:fillRect/>
          </a:stretch>
        </p:blipFill>
        <p:spPr>
          <a:xfrm>
            <a:off x="246957" y="1754217"/>
            <a:ext cx="3281353" cy="3281353"/>
          </a:xfrm>
          <a:prstGeom prst="rect">
            <a:avLst/>
          </a:prstGeom>
        </p:spPr>
      </p:pic>
      <p:pic>
        <p:nvPicPr>
          <p:cNvPr id="9" name="Picture 8">
            <a:extLst>
              <a:ext uri="{FF2B5EF4-FFF2-40B4-BE49-F238E27FC236}">
                <a16:creationId xmlns:a16="http://schemas.microsoft.com/office/drawing/2014/main" id="{B27813ED-6698-7145-B8A3-F0E5647BF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623" y="1754217"/>
            <a:ext cx="3270077" cy="3270077"/>
          </a:xfrm>
          <a:prstGeom prst="rect">
            <a:avLst/>
          </a:prstGeom>
        </p:spPr>
      </p:pic>
      <p:sp>
        <p:nvSpPr>
          <p:cNvPr id="3" name="TextBox 2">
            <a:extLst>
              <a:ext uri="{FF2B5EF4-FFF2-40B4-BE49-F238E27FC236}">
                <a16:creationId xmlns:a16="http://schemas.microsoft.com/office/drawing/2014/main" id="{CF367271-CE8C-7240-8E39-37A49CF5371E}"/>
              </a:ext>
            </a:extLst>
          </p:cNvPr>
          <p:cNvSpPr txBox="1"/>
          <p:nvPr/>
        </p:nvSpPr>
        <p:spPr>
          <a:xfrm>
            <a:off x="5180861" y="2597406"/>
            <a:ext cx="1617897" cy="1446550"/>
          </a:xfrm>
          <a:prstGeom prst="rect">
            <a:avLst/>
          </a:prstGeom>
          <a:noFill/>
        </p:spPr>
        <p:txBody>
          <a:bodyPr wrap="square" rtlCol="0">
            <a:spAutoFit/>
          </a:bodyPr>
          <a:lstStyle/>
          <a:p>
            <a:r>
              <a:rPr lang="en-US" sz="8800" b="1" dirty="0"/>
              <a:t>🎗️</a:t>
            </a:r>
            <a:endParaRPr lang="en-US" sz="8800" dirty="0"/>
          </a:p>
        </p:txBody>
      </p:sp>
      <p:grpSp>
        <p:nvGrpSpPr>
          <p:cNvPr id="4" name="Group 3">
            <a:extLst>
              <a:ext uri="{FF2B5EF4-FFF2-40B4-BE49-F238E27FC236}">
                <a16:creationId xmlns:a16="http://schemas.microsoft.com/office/drawing/2014/main" id="{788D761C-7ADA-EF4C-974C-474424641ADF}"/>
              </a:ext>
            </a:extLst>
          </p:cNvPr>
          <p:cNvGrpSpPr/>
          <p:nvPr/>
        </p:nvGrpSpPr>
        <p:grpSpPr>
          <a:xfrm>
            <a:off x="4192760" y="2332430"/>
            <a:ext cx="4479723" cy="2418931"/>
            <a:chOff x="4192760" y="2332430"/>
            <a:chExt cx="4479723" cy="2418931"/>
          </a:xfrm>
        </p:grpSpPr>
        <p:sp>
          <p:nvSpPr>
            <p:cNvPr id="11" name="직사각형 47">
              <a:extLst>
                <a:ext uri="{FF2B5EF4-FFF2-40B4-BE49-F238E27FC236}">
                  <a16:creationId xmlns:a16="http://schemas.microsoft.com/office/drawing/2014/main" id="{B41CA2D7-6E24-0340-976B-4D467FFB78C7}"/>
                </a:ext>
              </a:extLst>
            </p:cNvPr>
            <p:cNvSpPr/>
            <p:nvPr/>
          </p:nvSpPr>
          <p:spPr>
            <a:xfrm>
              <a:off x="4192760" y="2650722"/>
              <a:ext cx="3594101" cy="1862048"/>
            </a:xfrm>
            <a:prstGeom prst="rect">
              <a:avLst/>
            </a:prstGeom>
          </p:spPr>
          <p:txBody>
            <a:bodyPr wrap="square">
              <a:spAutoFit/>
            </a:bodyPr>
            <a:lstStyle/>
            <a:p>
              <a:pPr>
                <a:lnSpc>
                  <a:spcPct val="150000"/>
                </a:lnSpc>
              </a:pPr>
              <a:r>
                <a:rPr lang="en-US" altLang="ko-KR" sz="4000" dirty="0">
                  <a:solidFill>
                    <a:schemeClr val="bg1">
                      <a:lumMod val="85000"/>
                    </a:schemeClr>
                  </a:solidFill>
                  <a:latin typeface="Apple Chancery" panose="03020702040506060504" pitchFamily="66" charset="-79"/>
                  <a:cs typeface="Apple Chancery" panose="03020702040506060504" pitchFamily="66" charset="-79"/>
                </a:rPr>
                <a:t>Dong Min Lee</a:t>
              </a:r>
            </a:p>
            <a:p>
              <a:pPr>
                <a:lnSpc>
                  <a:spcPct val="150000"/>
                </a:lnSpc>
              </a:pPr>
              <a:endParaRPr lang="en-US" altLang="ko-KR" sz="4000" dirty="0">
                <a:solidFill>
                  <a:schemeClr val="bg1">
                    <a:lumMod val="85000"/>
                  </a:schemeClr>
                </a:solidFill>
                <a:latin typeface="Apple Chancery" panose="03020702040506060504" pitchFamily="66" charset="-79"/>
                <a:cs typeface="Apple Chancery" panose="03020702040506060504" pitchFamily="66" charset="-79"/>
              </a:endParaRPr>
            </a:p>
          </p:txBody>
        </p:sp>
        <p:sp>
          <p:nvSpPr>
            <p:cNvPr id="14" name="직사각형 47">
              <a:extLst>
                <a:ext uri="{FF2B5EF4-FFF2-40B4-BE49-F238E27FC236}">
                  <a16:creationId xmlns:a16="http://schemas.microsoft.com/office/drawing/2014/main" id="{C6B934F6-1CF5-4B47-9A60-8FA1051B70F6}"/>
                </a:ext>
              </a:extLst>
            </p:cNvPr>
            <p:cNvSpPr/>
            <p:nvPr/>
          </p:nvSpPr>
          <p:spPr>
            <a:xfrm>
              <a:off x="4830732" y="3420227"/>
              <a:ext cx="3594101" cy="1331134"/>
            </a:xfrm>
            <a:prstGeom prst="rect">
              <a:avLst/>
            </a:prstGeom>
          </p:spPr>
          <p:txBody>
            <a:bodyPr wrap="square">
              <a:spAutoFit/>
            </a:bodyPr>
            <a:lstStyle/>
            <a:p>
              <a:pPr>
                <a:lnSpc>
                  <a:spcPct val="150000"/>
                </a:lnSpc>
              </a:pPr>
              <a:r>
                <a:rPr lang="en-US" altLang="ko-KR" sz="2800" dirty="0">
                  <a:solidFill>
                    <a:schemeClr val="bg1">
                      <a:lumMod val="85000"/>
                    </a:schemeClr>
                  </a:solidFill>
                  <a:latin typeface="Apple Chancery" panose="03020702040506060504" pitchFamily="66" charset="-79"/>
                  <a:cs typeface="Apple Chancery" panose="03020702040506060504" pitchFamily="66" charset="-79"/>
                </a:rPr>
                <a:t>1997 - 2014</a:t>
              </a:r>
            </a:p>
            <a:p>
              <a:pPr>
                <a:lnSpc>
                  <a:spcPct val="150000"/>
                </a:lnSpc>
              </a:pPr>
              <a:endParaRPr lang="en-US" altLang="ko-KR" sz="2800" dirty="0">
                <a:solidFill>
                  <a:schemeClr val="bg1">
                    <a:lumMod val="85000"/>
                  </a:schemeClr>
                </a:solidFill>
                <a:latin typeface="Apple Chancery" panose="03020702040506060504" pitchFamily="66" charset="-79"/>
                <a:cs typeface="Apple Chancery" panose="03020702040506060504" pitchFamily="66" charset="-79"/>
              </a:endParaRPr>
            </a:p>
          </p:txBody>
        </p:sp>
        <p:sp>
          <p:nvSpPr>
            <p:cNvPr id="10" name="직사각형 47">
              <a:extLst>
                <a:ext uri="{FF2B5EF4-FFF2-40B4-BE49-F238E27FC236}">
                  <a16:creationId xmlns:a16="http://schemas.microsoft.com/office/drawing/2014/main" id="{648825AB-18D8-054B-B336-BE5DA6060640}"/>
                </a:ext>
              </a:extLst>
            </p:cNvPr>
            <p:cNvSpPr/>
            <p:nvPr/>
          </p:nvSpPr>
          <p:spPr>
            <a:xfrm>
              <a:off x="5078382" y="2332430"/>
              <a:ext cx="3594101" cy="888705"/>
            </a:xfrm>
            <a:prstGeom prst="rect">
              <a:avLst/>
            </a:prstGeom>
          </p:spPr>
          <p:txBody>
            <a:bodyPr wrap="square">
              <a:spAutoFit/>
            </a:bodyPr>
            <a:lstStyle/>
            <a:p>
              <a:pPr>
                <a:lnSpc>
                  <a:spcPct val="150000"/>
                </a:lnSpc>
              </a:pPr>
              <a:r>
                <a:rPr lang="en-US" altLang="ko-KR" dirty="0">
                  <a:solidFill>
                    <a:schemeClr val="bg1">
                      <a:lumMod val="85000"/>
                    </a:schemeClr>
                  </a:solidFill>
                  <a:latin typeface="Apple Chancery" panose="03020702040506060504" pitchFamily="66" charset="-79"/>
                  <a:cs typeface="Apple Chancery" panose="03020702040506060504" pitchFamily="66" charset="-79"/>
                </a:rPr>
                <a:t>In Memory Of</a:t>
              </a:r>
            </a:p>
            <a:p>
              <a:pPr>
                <a:lnSpc>
                  <a:spcPct val="150000"/>
                </a:lnSpc>
              </a:pPr>
              <a:endParaRPr lang="en-US" altLang="ko-KR" dirty="0">
                <a:solidFill>
                  <a:schemeClr val="bg1">
                    <a:lumMod val="85000"/>
                  </a:schemeClr>
                </a:solidFill>
                <a:latin typeface="Apple Chancery" panose="03020702040506060504" pitchFamily="66" charset="-79"/>
                <a:cs typeface="Apple Chancery" panose="03020702040506060504" pitchFamily="66" charset="-79"/>
              </a:endParaRPr>
            </a:p>
          </p:txBody>
        </p:sp>
      </p:grpSp>
    </p:spTree>
    <p:extLst>
      <p:ext uri="{BB962C8B-B14F-4D97-AF65-F5344CB8AC3E}">
        <p14:creationId xmlns:p14="http://schemas.microsoft.com/office/powerpoint/2010/main" val="34606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95833E-6 2.22222E-6 L -0.00052 -0.24769 " pathEditMode="relative" rAng="0" ptsTypes="AA">
                                      <p:cBhvr>
                                        <p:cTn id="6" dur="1000" fill="hold"/>
                                        <p:tgtEl>
                                          <p:spTgt spid="3"/>
                                        </p:tgtEl>
                                        <p:attrNameLst>
                                          <p:attrName>ppt_x</p:attrName>
                                          <p:attrName>ppt_y</p:attrName>
                                        </p:attrNameLst>
                                      </p:cBhvr>
                                      <p:rCtr x="-26" y="-12384"/>
                                    </p:animMotion>
                                  </p:childTnLst>
                                </p:cTn>
                              </p:par>
                              <p:par>
                                <p:cTn id="7" presetID="10"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4D9D8"/>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81C902-8C75-8D4F-AD40-2E26035CD4DC}"/>
              </a:ext>
            </a:extLst>
          </p:cNvPr>
          <p:cNvGrpSpPr/>
          <p:nvPr/>
        </p:nvGrpSpPr>
        <p:grpSpPr>
          <a:xfrm>
            <a:off x="3240156" y="3934614"/>
            <a:ext cx="5844209" cy="1470991"/>
            <a:chOff x="3299791" y="2722041"/>
            <a:chExt cx="5844209" cy="1470991"/>
          </a:xfrm>
        </p:grpSpPr>
        <p:sp>
          <p:nvSpPr>
            <p:cNvPr id="41" name="Rectangle 40">
              <a:extLst>
                <a:ext uri="{FF2B5EF4-FFF2-40B4-BE49-F238E27FC236}">
                  <a16:creationId xmlns:a16="http://schemas.microsoft.com/office/drawing/2014/main" id="{98A6BA7F-68EA-9843-BE95-DF29A18DCA62}"/>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800970-BE36-1848-8F5A-C29EC6CDF94F}"/>
                </a:ext>
              </a:extLst>
            </p:cNvPr>
            <p:cNvSpPr/>
            <p:nvPr/>
          </p:nvSpPr>
          <p:spPr>
            <a:xfrm>
              <a:off x="3380888" y="2782957"/>
              <a:ext cx="5695194" cy="1341830"/>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5046895" y="2980449"/>
              <a:ext cx="2754043" cy="735842"/>
            </a:xfrm>
            <a:prstGeom prst="rect">
              <a:avLst/>
            </a:prstGeom>
          </p:spPr>
          <p:txBody>
            <a:bodyPr wrap="square">
              <a:spAutoFit/>
            </a:bodyPr>
            <a:lstStyle/>
            <a:p>
              <a:pPr>
                <a:lnSpc>
                  <a:spcPct val="150000"/>
                </a:lnSpc>
              </a:pPr>
              <a:r>
                <a:rPr lang="en-US" altLang="ko-KR" sz="3200" b="1" i="1" dirty="0">
                  <a:solidFill>
                    <a:schemeClr val="bg1"/>
                  </a:solidFill>
                </a:rPr>
                <a:t>Thank you</a:t>
              </a:r>
            </a:p>
          </p:txBody>
        </p:sp>
      </p:grpSp>
      <p:pic>
        <p:nvPicPr>
          <p:cNvPr id="5" name="Picture 4">
            <a:extLst>
              <a:ext uri="{FF2B5EF4-FFF2-40B4-BE49-F238E27FC236}">
                <a16:creationId xmlns:a16="http://schemas.microsoft.com/office/drawing/2014/main" id="{1DC451D6-5105-DF44-A1D0-97B3CBA98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1580" y="357808"/>
            <a:ext cx="4534539" cy="4199475"/>
          </a:xfrm>
          <a:prstGeom prst="rect">
            <a:avLst/>
          </a:prstGeom>
        </p:spPr>
      </p:pic>
    </p:spTree>
    <p:extLst>
      <p:ext uri="{BB962C8B-B14F-4D97-AF65-F5344CB8AC3E}">
        <p14:creationId xmlns:p14="http://schemas.microsoft.com/office/powerpoint/2010/main" val="333089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4D9D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E4101-09F7-784B-96E5-45304F0D6EDB}"/>
              </a:ext>
            </a:extLst>
          </p:cNvPr>
          <p:cNvSpPr/>
          <p:nvPr/>
        </p:nvSpPr>
        <p:spPr>
          <a:xfrm>
            <a:off x="2615184" y="-108155"/>
            <a:ext cx="6784455" cy="7177549"/>
          </a:xfrm>
          <a:prstGeom prst="rect">
            <a:avLst/>
          </a:prstGeom>
          <a:solidFill>
            <a:srgbClr val="797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088EB22-3CA3-B149-815F-085A3B9AFED8}"/>
              </a:ext>
            </a:extLst>
          </p:cNvPr>
          <p:cNvGrpSpPr/>
          <p:nvPr/>
        </p:nvGrpSpPr>
        <p:grpSpPr>
          <a:xfrm>
            <a:off x="3134987" y="2527003"/>
            <a:ext cx="6264652" cy="1470991"/>
            <a:chOff x="3299791" y="2722041"/>
            <a:chExt cx="6264652" cy="1470991"/>
          </a:xfrm>
        </p:grpSpPr>
        <p:sp>
          <p:nvSpPr>
            <p:cNvPr id="7" name="Rectangle 6">
              <a:extLst>
                <a:ext uri="{FF2B5EF4-FFF2-40B4-BE49-F238E27FC236}">
                  <a16:creationId xmlns:a16="http://schemas.microsoft.com/office/drawing/2014/main" id="{1E7958C2-3C15-6B40-A1B6-2CDD9E513AC5}"/>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F3A632-697D-4B46-BE9F-C0E884D181DB}"/>
                </a:ext>
              </a:extLst>
            </p:cNvPr>
            <p:cNvSpPr/>
            <p:nvPr/>
          </p:nvSpPr>
          <p:spPr>
            <a:xfrm>
              <a:off x="3380888" y="2782957"/>
              <a:ext cx="5695194" cy="1341830"/>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직사각형 8">
              <a:extLst>
                <a:ext uri="{FF2B5EF4-FFF2-40B4-BE49-F238E27FC236}">
                  <a16:creationId xmlns:a16="http://schemas.microsoft.com/office/drawing/2014/main" id="{608F9320-F590-834B-8D42-67AAA0074546}"/>
                </a:ext>
              </a:extLst>
            </p:cNvPr>
            <p:cNvSpPr/>
            <p:nvPr/>
          </p:nvSpPr>
          <p:spPr>
            <a:xfrm>
              <a:off x="5389481" y="3055147"/>
              <a:ext cx="4174962" cy="735842"/>
            </a:xfrm>
            <a:prstGeom prst="rect">
              <a:avLst/>
            </a:prstGeom>
          </p:spPr>
          <p:txBody>
            <a:bodyPr wrap="square">
              <a:spAutoFit/>
            </a:bodyPr>
            <a:lstStyle/>
            <a:p>
              <a:pPr>
                <a:lnSpc>
                  <a:spcPct val="150000"/>
                </a:lnSpc>
              </a:pPr>
              <a:r>
                <a:rPr lang="en-US" altLang="ko-KR" sz="3200" b="1" i="1" dirty="0">
                  <a:solidFill>
                    <a:schemeClr val="bg1"/>
                  </a:solidFill>
                </a:rPr>
                <a:t>Q &amp; A</a:t>
              </a:r>
            </a:p>
          </p:txBody>
        </p:sp>
      </p:grpSp>
    </p:spTree>
    <p:extLst>
      <p:ext uri="{BB962C8B-B14F-4D97-AF65-F5344CB8AC3E}">
        <p14:creationId xmlns:p14="http://schemas.microsoft.com/office/powerpoint/2010/main" val="266622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23" name="직사각형 8">
            <a:extLst>
              <a:ext uri="{FF2B5EF4-FFF2-40B4-BE49-F238E27FC236}">
                <a16:creationId xmlns:a16="http://schemas.microsoft.com/office/drawing/2014/main" id="{5DB171BF-B7C5-BA40-94A5-D2A02A2B6AF2}"/>
              </a:ext>
            </a:extLst>
          </p:cNvPr>
          <p:cNvSpPr/>
          <p:nvPr/>
        </p:nvSpPr>
        <p:spPr>
          <a:xfrm>
            <a:off x="247576" y="76577"/>
            <a:ext cx="9353624" cy="735842"/>
          </a:xfrm>
          <a:prstGeom prst="rect">
            <a:avLst/>
          </a:prstGeom>
        </p:spPr>
        <p:txBody>
          <a:bodyPr wrap="square">
            <a:spAutoFit/>
          </a:bodyPr>
          <a:lstStyle/>
          <a:p>
            <a:pPr>
              <a:lnSpc>
                <a:spcPct val="150000"/>
              </a:lnSpc>
            </a:pPr>
            <a:r>
              <a:rPr lang="en-US" altLang="ko-KR" sz="3200" b="1" i="1" dirty="0">
                <a:solidFill>
                  <a:schemeClr val="bg1"/>
                </a:solidFill>
              </a:rPr>
              <a:t>NASA MRV - Video</a:t>
            </a:r>
          </a:p>
        </p:txBody>
      </p:sp>
      <p:pic>
        <p:nvPicPr>
          <p:cNvPr id="5" name="NASAs MRV (Modular Robotic Vehicle).mp4">
            <a:hlinkClick r:id="" action="ppaction://media"/>
            <a:extLst>
              <a:ext uri="{FF2B5EF4-FFF2-40B4-BE49-F238E27FC236}">
                <a16:creationId xmlns:a16="http://schemas.microsoft.com/office/drawing/2014/main" id="{ACD813B0-22ED-D542-8239-693DA52E13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0946" y="1043336"/>
            <a:ext cx="10337180" cy="5814664"/>
          </a:xfrm>
          <a:prstGeom prst="rect">
            <a:avLst/>
          </a:prstGeom>
        </p:spPr>
      </p:pic>
    </p:spTree>
    <p:extLst>
      <p:ext uri="{BB962C8B-B14F-4D97-AF65-F5344CB8AC3E}">
        <p14:creationId xmlns:p14="http://schemas.microsoft.com/office/powerpoint/2010/main" val="901651465"/>
      </p:ext>
    </p:extLst>
  </p:cSld>
  <p:clrMapOvr>
    <a:masterClrMapping/>
  </p:clrMapOvr>
  <mc:AlternateContent xmlns:mc="http://schemas.openxmlformats.org/markup-compatibility/2006" xmlns:p14="http://schemas.microsoft.com/office/powerpoint/2010/main">
    <mc:Choice Requires="p14">
      <p:transition spd="med" p14:dur="700" advTm="663">
        <p:fade/>
      </p:transition>
    </mc:Choice>
    <mc:Fallback xmlns="">
      <p:transition spd="med" advTm="6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8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5000">
              <a:srgbClr val="7A788D"/>
            </a:gs>
            <a:gs pos="15000">
              <a:srgbClr val="E3D9D7"/>
            </a:gs>
          </a:gsLst>
          <a:lin ang="5400000" scaled="1"/>
        </a:gradFill>
        <a:effectLst/>
      </p:bgPr>
    </p:bg>
    <p:spTree>
      <p:nvGrpSpPr>
        <p:cNvPr id="1" name=""/>
        <p:cNvGrpSpPr/>
        <p:nvPr/>
      </p:nvGrpSpPr>
      <p:grpSpPr>
        <a:xfrm>
          <a:off x="0" y="0"/>
          <a:ext cx="0" cy="0"/>
          <a:chOff x="0" y="0"/>
          <a:chExt cx="0" cy="0"/>
        </a:xfrm>
      </p:grpSpPr>
      <p:sp>
        <p:nvSpPr>
          <p:cNvPr id="29" name="직사각형 28"/>
          <p:cNvSpPr/>
          <p:nvPr/>
        </p:nvSpPr>
        <p:spPr>
          <a:xfrm>
            <a:off x="695566" y="1307675"/>
            <a:ext cx="3178233" cy="335041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695566" y="4147550"/>
            <a:ext cx="3178233" cy="510538"/>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Mecanum Wheels</a:t>
            </a:r>
          </a:p>
        </p:txBody>
      </p:sp>
      <p:sp>
        <p:nvSpPr>
          <p:cNvPr id="33" name="직사각형 32"/>
          <p:cNvSpPr/>
          <p:nvPr/>
        </p:nvSpPr>
        <p:spPr>
          <a:xfrm>
            <a:off x="4506646" y="1296377"/>
            <a:ext cx="3178233" cy="335041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4506646" y="4136252"/>
            <a:ext cx="3178233" cy="510538"/>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chemeClr val="bg1"/>
                </a:solidFill>
                <a:latin typeface="맑은 고딕" panose="020B0503020000020004" pitchFamily="50" charset="-127"/>
              </a:rPr>
              <a:t>NASA MRV(Modular Robotic Vehicle)</a:t>
            </a:r>
          </a:p>
        </p:txBody>
      </p:sp>
      <p:sp>
        <p:nvSpPr>
          <p:cNvPr id="37" name="직사각형 36"/>
          <p:cNvSpPr/>
          <p:nvPr/>
        </p:nvSpPr>
        <p:spPr>
          <a:xfrm>
            <a:off x="8326351" y="1296376"/>
            <a:ext cx="3178233" cy="335041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8326351" y="4136251"/>
            <a:ext cx="3178233" cy="51053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altLang="ko-KR" sz="1050" b="1" dirty="0">
                <a:solidFill>
                  <a:srgbClr val="29284A"/>
                </a:solidFill>
                <a:latin typeface="맑은 고딕" panose="020B0503020000020004" pitchFamily="50" charset="-127"/>
              </a:rPr>
              <a:t>Orbitron + Control Algorithm</a:t>
            </a:r>
          </a:p>
        </p:txBody>
      </p:sp>
      <p:sp>
        <p:nvSpPr>
          <p:cNvPr id="23" name="직사각형 8">
            <a:extLst>
              <a:ext uri="{FF2B5EF4-FFF2-40B4-BE49-F238E27FC236}">
                <a16:creationId xmlns:a16="http://schemas.microsoft.com/office/drawing/2014/main" id="{5DB171BF-B7C5-BA40-94A5-D2A02A2B6AF2}"/>
              </a:ext>
            </a:extLst>
          </p:cNvPr>
          <p:cNvSpPr/>
          <p:nvPr/>
        </p:nvSpPr>
        <p:spPr>
          <a:xfrm>
            <a:off x="247576" y="76577"/>
            <a:ext cx="9353624" cy="735842"/>
          </a:xfrm>
          <a:prstGeom prst="rect">
            <a:avLst/>
          </a:prstGeom>
        </p:spPr>
        <p:txBody>
          <a:bodyPr wrap="square">
            <a:spAutoFit/>
          </a:bodyPr>
          <a:lstStyle/>
          <a:p>
            <a:pPr>
              <a:lnSpc>
                <a:spcPct val="150000"/>
              </a:lnSpc>
            </a:pPr>
            <a:r>
              <a:rPr lang="en-US" altLang="ko-KR" sz="3200" b="1" i="1" dirty="0">
                <a:solidFill>
                  <a:schemeClr val="bg1"/>
                </a:solidFill>
              </a:rPr>
              <a:t>Related Works</a:t>
            </a:r>
          </a:p>
        </p:txBody>
      </p:sp>
      <p:pic>
        <p:nvPicPr>
          <p:cNvPr id="2" name="Picture 1">
            <a:extLst>
              <a:ext uri="{FF2B5EF4-FFF2-40B4-BE49-F238E27FC236}">
                <a16:creationId xmlns:a16="http://schemas.microsoft.com/office/drawing/2014/main" id="{6514004B-8FCB-7444-8257-E5FCCE25E987}"/>
              </a:ext>
            </a:extLst>
          </p:cNvPr>
          <p:cNvPicPr>
            <a:picLocks noChangeAspect="1"/>
          </p:cNvPicPr>
          <p:nvPr/>
        </p:nvPicPr>
        <p:blipFill>
          <a:blip r:embed="rId3"/>
          <a:stretch>
            <a:fillRect/>
          </a:stretch>
        </p:blipFill>
        <p:spPr>
          <a:xfrm>
            <a:off x="789565" y="1957600"/>
            <a:ext cx="3075609" cy="1854977"/>
          </a:xfrm>
          <a:prstGeom prst="rect">
            <a:avLst/>
          </a:prstGeom>
        </p:spPr>
      </p:pic>
      <p:pic>
        <p:nvPicPr>
          <p:cNvPr id="3" name="Picture 2">
            <a:extLst>
              <a:ext uri="{FF2B5EF4-FFF2-40B4-BE49-F238E27FC236}">
                <a16:creationId xmlns:a16="http://schemas.microsoft.com/office/drawing/2014/main" id="{11173677-C4D9-2443-BD6D-203BCB620BE6}"/>
              </a:ext>
            </a:extLst>
          </p:cNvPr>
          <p:cNvPicPr>
            <a:picLocks noChangeAspect="1"/>
          </p:cNvPicPr>
          <p:nvPr/>
        </p:nvPicPr>
        <p:blipFill rotWithShape="1">
          <a:blip r:embed="rId4"/>
          <a:srcRect l="49770"/>
          <a:stretch/>
        </p:blipFill>
        <p:spPr>
          <a:xfrm>
            <a:off x="688395" y="5710839"/>
            <a:ext cx="518144" cy="438404"/>
          </a:xfrm>
          <a:prstGeom prst="rect">
            <a:avLst/>
          </a:prstGeom>
        </p:spPr>
      </p:pic>
      <p:pic>
        <p:nvPicPr>
          <p:cNvPr id="26" name="Picture 25">
            <a:extLst>
              <a:ext uri="{FF2B5EF4-FFF2-40B4-BE49-F238E27FC236}">
                <a16:creationId xmlns:a16="http://schemas.microsoft.com/office/drawing/2014/main" id="{E5C814EA-C1D6-E64A-ADD9-001A3FF57793}"/>
              </a:ext>
            </a:extLst>
          </p:cNvPr>
          <p:cNvPicPr>
            <a:picLocks noChangeAspect="1"/>
          </p:cNvPicPr>
          <p:nvPr/>
        </p:nvPicPr>
        <p:blipFill rotWithShape="1">
          <a:blip r:embed="rId4"/>
          <a:srcRect r="50465"/>
          <a:stretch/>
        </p:blipFill>
        <p:spPr>
          <a:xfrm>
            <a:off x="695566" y="4859694"/>
            <a:ext cx="510973" cy="438404"/>
          </a:xfrm>
          <a:prstGeom prst="rect">
            <a:avLst/>
          </a:prstGeom>
        </p:spPr>
      </p:pic>
      <p:pic>
        <p:nvPicPr>
          <p:cNvPr id="27" name="Picture 26">
            <a:extLst>
              <a:ext uri="{FF2B5EF4-FFF2-40B4-BE49-F238E27FC236}">
                <a16:creationId xmlns:a16="http://schemas.microsoft.com/office/drawing/2014/main" id="{1A86D01B-6EED-8F44-A559-AFC0111541B8}"/>
              </a:ext>
            </a:extLst>
          </p:cNvPr>
          <p:cNvPicPr>
            <a:picLocks noChangeAspect="1"/>
          </p:cNvPicPr>
          <p:nvPr/>
        </p:nvPicPr>
        <p:blipFill rotWithShape="1">
          <a:blip r:embed="rId4"/>
          <a:srcRect l="49770"/>
          <a:stretch/>
        </p:blipFill>
        <p:spPr>
          <a:xfrm>
            <a:off x="4499475" y="5710839"/>
            <a:ext cx="518144" cy="438404"/>
          </a:xfrm>
          <a:prstGeom prst="rect">
            <a:avLst/>
          </a:prstGeom>
        </p:spPr>
      </p:pic>
      <p:pic>
        <p:nvPicPr>
          <p:cNvPr id="28" name="Picture 27">
            <a:extLst>
              <a:ext uri="{FF2B5EF4-FFF2-40B4-BE49-F238E27FC236}">
                <a16:creationId xmlns:a16="http://schemas.microsoft.com/office/drawing/2014/main" id="{C4661EEA-1962-0747-AB6E-43B1DE03A290}"/>
              </a:ext>
            </a:extLst>
          </p:cNvPr>
          <p:cNvPicPr>
            <a:picLocks noChangeAspect="1"/>
          </p:cNvPicPr>
          <p:nvPr/>
        </p:nvPicPr>
        <p:blipFill rotWithShape="1">
          <a:blip r:embed="rId4"/>
          <a:srcRect r="50465"/>
          <a:stretch/>
        </p:blipFill>
        <p:spPr>
          <a:xfrm>
            <a:off x="4506646" y="4859694"/>
            <a:ext cx="510973" cy="438404"/>
          </a:xfrm>
          <a:prstGeom prst="rect">
            <a:avLst/>
          </a:prstGeom>
        </p:spPr>
      </p:pic>
      <p:sp>
        <p:nvSpPr>
          <p:cNvPr id="47" name="직사각형 47">
            <a:extLst>
              <a:ext uri="{FF2B5EF4-FFF2-40B4-BE49-F238E27FC236}">
                <a16:creationId xmlns:a16="http://schemas.microsoft.com/office/drawing/2014/main" id="{5AAB9CC4-02BC-BE4F-81D1-9D0DA932AED9}"/>
              </a:ext>
            </a:extLst>
          </p:cNvPr>
          <p:cNvSpPr/>
          <p:nvPr/>
        </p:nvSpPr>
        <p:spPr>
          <a:xfrm>
            <a:off x="1141800" y="4773588"/>
            <a:ext cx="2938078" cy="610616"/>
          </a:xfrm>
          <a:prstGeom prst="rect">
            <a:avLst/>
          </a:prstGeom>
        </p:spPr>
        <p:txBody>
          <a:bodyPr wrap="square">
            <a:spAutoFit/>
          </a:bodyPr>
          <a:lstStyle/>
          <a:p>
            <a:pPr algn="ctr">
              <a:lnSpc>
                <a:spcPct val="150000"/>
              </a:lnSpc>
            </a:pPr>
            <a:r>
              <a:rPr lang="en-US" altLang="ko-KR" sz="1200" dirty="0">
                <a:solidFill>
                  <a:srgbClr val="7A788D"/>
                </a:solidFill>
                <a:latin typeface="+mn-ea"/>
              </a:rPr>
              <a:t>Inexpensive and only requires four driving motors to operate.</a:t>
            </a:r>
          </a:p>
        </p:txBody>
      </p:sp>
      <p:sp>
        <p:nvSpPr>
          <p:cNvPr id="50" name="직사각형 47">
            <a:extLst>
              <a:ext uri="{FF2B5EF4-FFF2-40B4-BE49-F238E27FC236}">
                <a16:creationId xmlns:a16="http://schemas.microsoft.com/office/drawing/2014/main" id="{BD329345-210E-9843-8570-3E0174D30945}"/>
              </a:ext>
            </a:extLst>
          </p:cNvPr>
          <p:cNvSpPr/>
          <p:nvPr/>
        </p:nvSpPr>
        <p:spPr>
          <a:xfrm>
            <a:off x="1141800" y="5499704"/>
            <a:ext cx="2938078" cy="887615"/>
          </a:xfrm>
          <a:prstGeom prst="rect">
            <a:avLst/>
          </a:prstGeom>
        </p:spPr>
        <p:txBody>
          <a:bodyPr wrap="square">
            <a:spAutoFit/>
          </a:bodyPr>
          <a:lstStyle/>
          <a:p>
            <a:pPr algn="ctr">
              <a:lnSpc>
                <a:spcPct val="150000"/>
              </a:lnSpc>
            </a:pPr>
            <a:r>
              <a:rPr lang="en-US" altLang="ko-KR" sz="1200" dirty="0">
                <a:solidFill>
                  <a:srgbClr val="7A788D"/>
                </a:solidFill>
                <a:latin typeface="+mn-ea"/>
              </a:rPr>
              <a:t>Not ideal for rough terrains.</a:t>
            </a:r>
          </a:p>
          <a:p>
            <a:pPr algn="ctr">
              <a:lnSpc>
                <a:spcPct val="150000"/>
              </a:lnSpc>
            </a:pPr>
            <a:r>
              <a:rPr lang="en-US" altLang="ko-KR" sz="1200" dirty="0">
                <a:solidFill>
                  <a:srgbClr val="7A788D"/>
                </a:solidFill>
                <a:latin typeface="+mn-ea"/>
              </a:rPr>
              <a:t>All wheels have to be in contact with the surface to function properly.</a:t>
            </a:r>
          </a:p>
        </p:txBody>
      </p:sp>
      <p:pic>
        <p:nvPicPr>
          <p:cNvPr id="4" name="Picture 3">
            <a:hlinkClick r:id="rId5"/>
            <a:extLst>
              <a:ext uri="{FF2B5EF4-FFF2-40B4-BE49-F238E27FC236}">
                <a16:creationId xmlns:a16="http://schemas.microsoft.com/office/drawing/2014/main" id="{989422A7-EF36-494A-BF19-380AD9C65944}"/>
              </a:ext>
            </a:extLst>
          </p:cNvPr>
          <p:cNvPicPr>
            <a:picLocks noChangeAspect="1"/>
          </p:cNvPicPr>
          <p:nvPr/>
        </p:nvPicPr>
        <p:blipFill>
          <a:blip r:embed="rId6"/>
          <a:stretch>
            <a:fillRect/>
          </a:stretch>
        </p:blipFill>
        <p:spPr>
          <a:xfrm>
            <a:off x="4594282" y="1700211"/>
            <a:ext cx="3002959" cy="2271691"/>
          </a:xfrm>
          <a:prstGeom prst="rect">
            <a:avLst/>
          </a:prstGeom>
        </p:spPr>
      </p:pic>
      <p:pic>
        <p:nvPicPr>
          <p:cNvPr id="51" name="Picture 50">
            <a:extLst>
              <a:ext uri="{FF2B5EF4-FFF2-40B4-BE49-F238E27FC236}">
                <a16:creationId xmlns:a16="http://schemas.microsoft.com/office/drawing/2014/main" id="{09B763F8-4270-F247-BACB-B2FF61AD7E8B}"/>
              </a:ext>
            </a:extLst>
          </p:cNvPr>
          <p:cNvPicPr>
            <a:picLocks noChangeAspect="1"/>
          </p:cNvPicPr>
          <p:nvPr/>
        </p:nvPicPr>
        <p:blipFill rotWithShape="1">
          <a:blip r:embed="rId4"/>
          <a:srcRect l="49770"/>
          <a:stretch/>
        </p:blipFill>
        <p:spPr>
          <a:xfrm>
            <a:off x="8326351" y="5710839"/>
            <a:ext cx="518144" cy="438404"/>
          </a:xfrm>
          <a:prstGeom prst="rect">
            <a:avLst/>
          </a:prstGeom>
        </p:spPr>
      </p:pic>
      <p:pic>
        <p:nvPicPr>
          <p:cNvPr id="52" name="Picture 51">
            <a:extLst>
              <a:ext uri="{FF2B5EF4-FFF2-40B4-BE49-F238E27FC236}">
                <a16:creationId xmlns:a16="http://schemas.microsoft.com/office/drawing/2014/main" id="{A22CAA4A-EA89-6C46-942D-5C2129C97A75}"/>
              </a:ext>
            </a:extLst>
          </p:cNvPr>
          <p:cNvPicPr>
            <a:picLocks noChangeAspect="1"/>
          </p:cNvPicPr>
          <p:nvPr/>
        </p:nvPicPr>
        <p:blipFill rotWithShape="1">
          <a:blip r:embed="rId4"/>
          <a:srcRect r="50465"/>
          <a:stretch/>
        </p:blipFill>
        <p:spPr>
          <a:xfrm>
            <a:off x="8333522" y="4859694"/>
            <a:ext cx="510973" cy="438404"/>
          </a:xfrm>
          <a:prstGeom prst="rect">
            <a:avLst/>
          </a:prstGeom>
        </p:spPr>
      </p:pic>
      <p:sp>
        <p:nvSpPr>
          <p:cNvPr id="53" name="직사각형 47">
            <a:extLst>
              <a:ext uri="{FF2B5EF4-FFF2-40B4-BE49-F238E27FC236}">
                <a16:creationId xmlns:a16="http://schemas.microsoft.com/office/drawing/2014/main" id="{86725CEC-BAB3-024C-B34C-A14D8E5A5AD2}"/>
              </a:ext>
            </a:extLst>
          </p:cNvPr>
          <p:cNvSpPr/>
          <p:nvPr/>
        </p:nvSpPr>
        <p:spPr>
          <a:xfrm>
            <a:off x="4921983" y="4773588"/>
            <a:ext cx="2938078" cy="610616"/>
          </a:xfrm>
          <a:prstGeom prst="rect">
            <a:avLst/>
          </a:prstGeom>
        </p:spPr>
        <p:txBody>
          <a:bodyPr wrap="square">
            <a:spAutoFit/>
          </a:bodyPr>
          <a:lstStyle/>
          <a:p>
            <a:pPr algn="ctr">
              <a:lnSpc>
                <a:spcPct val="150000"/>
              </a:lnSpc>
            </a:pPr>
            <a:r>
              <a:rPr lang="en-US" altLang="ko-KR" sz="1200" dirty="0">
                <a:solidFill>
                  <a:srgbClr val="7A788D"/>
                </a:solidFill>
                <a:latin typeface="+mn-ea"/>
              </a:rPr>
              <a:t>Capable of versatile motions and high</a:t>
            </a:r>
          </a:p>
          <a:p>
            <a:pPr algn="ctr">
              <a:lnSpc>
                <a:spcPct val="150000"/>
              </a:lnSpc>
            </a:pPr>
            <a:r>
              <a:rPr lang="en-US" altLang="ko-KR" sz="1200" dirty="0">
                <a:solidFill>
                  <a:srgbClr val="7A788D"/>
                </a:solidFill>
                <a:latin typeface="+mn-ea"/>
              </a:rPr>
              <a:t>maneuverability.</a:t>
            </a:r>
          </a:p>
        </p:txBody>
      </p:sp>
      <p:sp>
        <p:nvSpPr>
          <p:cNvPr id="54" name="직사각형 47">
            <a:extLst>
              <a:ext uri="{FF2B5EF4-FFF2-40B4-BE49-F238E27FC236}">
                <a16:creationId xmlns:a16="http://schemas.microsoft.com/office/drawing/2014/main" id="{937F95BC-C955-944E-A1FB-EB7A11602B30}"/>
              </a:ext>
            </a:extLst>
          </p:cNvPr>
          <p:cNvSpPr/>
          <p:nvPr/>
        </p:nvSpPr>
        <p:spPr>
          <a:xfrm>
            <a:off x="4921983" y="5499704"/>
            <a:ext cx="2938078" cy="887615"/>
          </a:xfrm>
          <a:prstGeom prst="rect">
            <a:avLst/>
          </a:prstGeom>
        </p:spPr>
        <p:txBody>
          <a:bodyPr wrap="square">
            <a:spAutoFit/>
          </a:bodyPr>
          <a:lstStyle/>
          <a:p>
            <a:pPr algn="ctr">
              <a:lnSpc>
                <a:spcPct val="150000"/>
              </a:lnSpc>
            </a:pPr>
            <a:r>
              <a:rPr lang="en-US" altLang="ko-KR" sz="1200" dirty="0">
                <a:solidFill>
                  <a:srgbClr val="7A788D"/>
                </a:solidFill>
                <a:latin typeface="+mn-ea"/>
              </a:rPr>
              <a:t>Ineffective controlling mechanism.</a:t>
            </a:r>
          </a:p>
          <a:p>
            <a:pPr algn="ctr">
              <a:lnSpc>
                <a:spcPct val="150000"/>
              </a:lnSpc>
            </a:pPr>
            <a:r>
              <a:rPr lang="en-US" altLang="ko-KR" sz="1200" dirty="0">
                <a:solidFill>
                  <a:srgbClr val="7A788D"/>
                </a:solidFill>
                <a:latin typeface="+mn-ea"/>
              </a:rPr>
              <a:t>Involves a steering wheel and a joystick; Not intuitive for common uses. </a:t>
            </a:r>
          </a:p>
        </p:txBody>
      </p:sp>
      <p:sp>
        <p:nvSpPr>
          <p:cNvPr id="56" name="직사각형 47">
            <a:extLst>
              <a:ext uri="{FF2B5EF4-FFF2-40B4-BE49-F238E27FC236}">
                <a16:creationId xmlns:a16="http://schemas.microsoft.com/office/drawing/2014/main" id="{50CD0DA5-F10C-E44D-B431-ED167C5409AC}"/>
              </a:ext>
            </a:extLst>
          </p:cNvPr>
          <p:cNvSpPr/>
          <p:nvPr/>
        </p:nvSpPr>
        <p:spPr>
          <a:xfrm>
            <a:off x="8771740" y="4773588"/>
            <a:ext cx="2938078" cy="610616"/>
          </a:xfrm>
          <a:prstGeom prst="rect">
            <a:avLst/>
          </a:prstGeom>
        </p:spPr>
        <p:txBody>
          <a:bodyPr wrap="square">
            <a:spAutoFit/>
          </a:bodyPr>
          <a:lstStyle/>
          <a:p>
            <a:pPr algn="ctr">
              <a:lnSpc>
                <a:spcPct val="150000"/>
              </a:lnSpc>
            </a:pPr>
            <a:r>
              <a:rPr lang="en-US" altLang="ko-KR" sz="1200" dirty="0">
                <a:solidFill>
                  <a:srgbClr val="7A788D"/>
                </a:solidFill>
                <a:latin typeface="+mn-ea"/>
              </a:rPr>
              <a:t>Capable of versatile motions and high</a:t>
            </a:r>
          </a:p>
          <a:p>
            <a:pPr algn="ctr">
              <a:lnSpc>
                <a:spcPct val="150000"/>
              </a:lnSpc>
            </a:pPr>
            <a:r>
              <a:rPr lang="en-US" altLang="ko-KR" sz="1200" dirty="0">
                <a:solidFill>
                  <a:srgbClr val="7A788D"/>
                </a:solidFill>
                <a:latin typeface="+mn-ea"/>
              </a:rPr>
              <a:t>maneuverability.</a:t>
            </a:r>
          </a:p>
        </p:txBody>
      </p:sp>
      <p:sp>
        <p:nvSpPr>
          <p:cNvPr id="57" name="직사각형 47">
            <a:extLst>
              <a:ext uri="{FF2B5EF4-FFF2-40B4-BE49-F238E27FC236}">
                <a16:creationId xmlns:a16="http://schemas.microsoft.com/office/drawing/2014/main" id="{58ABDDA3-57CB-C24C-8A97-696D418C495B}"/>
              </a:ext>
            </a:extLst>
          </p:cNvPr>
          <p:cNvSpPr/>
          <p:nvPr/>
        </p:nvSpPr>
        <p:spPr>
          <a:xfrm>
            <a:off x="8771740" y="5499704"/>
            <a:ext cx="2938078" cy="887615"/>
          </a:xfrm>
          <a:prstGeom prst="rect">
            <a:avLst/>
          </a:prstGeom>
        </p:spPr>
        <p:txBody>
          <a:bodyPr wrap="square">
            <a:spAutoFit/>
          </a:bodyPr>
          <a:lstStyle/>
          <a:p>
            <a:pPr algn="ctr">
              <a:lnSpc>
                <a:spcPct val="150000"/>
              </a:lnSpc>
            </a:pPr>
            <a:r>
              <a:rPr lang="en-US" altLang="ko-KR" sz="1200" dirty="0">
                <a:solidFill>
                  <a:srgbClr val="7A788D"/>
                </a:solidFill>
                <a:latin typeface="+mn-ea"/>
              </a:rPr>
              <a:t>Expensive.</a:t>
            </a:r>
          </a:p>
          <a:p>
            <a:pPr algn="ctr">
              <a:lnSpc>
                <a:spcPct val="150000"/>
              </a:lnSpc>
            </a:pPr>
            <a:r>
              <a:rPr lang="en-US" altLang="ko-KR" sz="1200" dirty="0">
                <a:solidFill>
                  <a:srgbClr val="7A788D"/>
                </a:solidFill>
                <a:latin typeface="+mn-ea"/>
              </a:rPr>
              <a:t>Needs eight motors to function:</a:t>
            </a:r>
          </a:p>
          <a:p>
            <a:pPr algn="ctr">
              <a:lnSpc>
                <a:spcPct val="150000"/>
              </a:lnSpc>
            </a:pPr>
            <a:r>
              <a:rPr lang="en-US" altLang="ko-KR" sz="1200" dirty="0">
                <a:solidFill>
                  <a:srgbClr val="7A788D"/>
                </a:solidFill>
                <a:latin typeface="+mn-ea"/>
              </a:rPr>
              <a:t>4 DC motors and 4 Servo motors.</a:t>
            </a:r>
          </a:p>
        </p:txBody>
      </p:sp>
      <p:pic>
        <p:nvPicPr>
          <p:cNvPr id="6" name="Picture 5">
            <a:extLst>
              <a:ext uri="{FF2B5EF4-FFF2-40B4-BE49-F238E27FC236}">
                <a16:creationId xmlns:a16="http://schemas.microsoft.com/office/drawing/2014/main" id="{A334882D-92D1-7B47-BFA2-CC306E45DC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8326" y="1440399"/>
            <a:ext cx="2194282" cy="2641872"/>
          </a:xfrm>
          <a:prstGeom prst="rect">
            <a:avLst/>
          </a:prstGeom>
        </p:spPr>
      </p:pic>
    </p:spTree>
    <p:extLst>
      <p:ext uri="{BB962C8B-B14F-4D97-AF65-F5344CB8AC3E}">
        <p14:creationId xmlns:p14="http://schemas.microsoft.com/office/powerpoint/2010/main" val="2482224343"/>
      </p:ext>
    </p:extLst>
  </p:cSld>
  <p:clrMapOvr>
    <a:masterClrMapping/>
  </p:clrMapOvr>
  <mc:AlternateContent xmlns:mc="http://schemas.openxmlformats.org/markup-compatibility/2006" xmlns:p14="http://schemas.microsoft.com/office/powerpoint/2010/main">
    <mc:Choice Requires="p14">
      <p:transition spd="med" p14:dur="700" advTm="663">
        <p:fade/>
      </p:transition>
    </mc:Choice>
    <mc:Fallback xmlns="">
      <p:transition spd="med" advTm="66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D9D8"/>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81C902-8C75-8D4F-AD40-2E26035CD4DC}"/>
              </a:ext>
            </a:extLst>
          </p:cNvPr>
          <p:cNvGrpSpPr/>
          <p:nvPr/>
        </p:nvGrpSpPr>
        <p:grpSpPr>
          <a:xfrm>
            <a:off x="3210339" y="1698310"/>
            <a:ext cx="5844209" cy="1470991"/>
            <a:chOff x="3299791" y="2722041"/>
            <a:chExt cx="5844209" cy="1470991"/>
          </a:xfrm>
        </p:grpSpPr>
        <p:sp>
          <p:nvSpPr>
            <p:cNvPr id="41" name="Rectangle 40">
              <a:extLst>
                <a:ext uri="{FF2B5EF4-FFF2-40B4-BE49-F238E27FC236}">
                  <a16:creationId xmlns:a16="http://schemas.microsoft.com/office/drawing/2014/main" id="{98A6BA7F-68EA-9843-BE95-DF29A18DCA62}"/>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800970-BE36-1848-8F5A-C29EC6CDF94F}"/>
                </a:ext>
              </a:extLst>
            </p:cNvPr>
            <p:cNvSpPr/>
            <p:nvPr/>
          </p:nvSpPr>
          <p:spPr>
            <a:xfrm>
              <a:off x="3380888" y="2782957"/>
              <a:ext cx="5695194" cy="1341830"/>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4362750" y="2975635"/>
              <a:ext cx="4174962" cy="735842"/>
            </a:xfrm>
            <a:prstGeom prst="rect">
              <a:avLst/>
            </a:prstGeom>
          </p:spPr>
          <p:txBody>
            <a:bodyPr wrap="square">
              <a:spAutoFit/>
            </a:bodyPr>
            <a:lstStyle/>
            <a:p>
              <a:pPr>
                <a:lnSpc>
                  <a:spcPct val="150000"/>
                </a:lnSpc>
              </a:pPr>
              <a:r>
                <a:rPr lang="en-US" altLang="ko-KR" sz="3200" b="1" i="1" dirty="0">
                  <a:solidFill>
                    <a:schemeClr val="bg1"/>
                  </a:solidFill>
                </a:rPr>
                <a:t>Problem Statement</a:t>
              </a:r>
            </a:p>
          </p:txBody>
        </p:sp>
      </p:grpSp>
      <p:cxnSp>
        <p:nvCxnSpPr>
          <p:cNvPr id="6" name="Straight Connector 5">
            <a:extLst>
              <a:ext uri="{FF2B5EF4-FFF2-40B4-BE49-F238E27FC236}">
                <a16:creationId xmlns:a16="http://schemas.microsoft.com/office/drawing/2014/main" id="{6A78F44E-D6F3-6543-914D-A01930D96A21}"/>
              </a:ext>
            </a:extLst>
          </p:cNvPr>
          <p:cNvCxnSpPr/>
          <p:nvPr/>
        </p:nvCxnSpPr>
        <p:spPr>
          <a:xfrm>
            <a:off x="606286" y="3538330"/>
            <a:ext cx="10803835" cy="0"/>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sp>
        <p:nvSpPr>
          <p:cNvPr id="42" name="직사각형 7">
            <a:extLst>
              <a:ext uri="{FF2B5EF4-FFF2-40B4-BE49-F238E27FC236}">
                <a16:creationId xmlns:a16="http://schemas.microsoft.com/office/drawing/2014/main" id="{1228460E-F52E-464F-9EA2-1507A5AFEABB}"/>
              </a:ext>
            </a:extLst>
          </p:cNvPr>
          <p:cNvSpPr/>
          <p:nvPr/>
        </p:nvSpPr>
        <p:spPr>
          <a:xfrm>
            <a:off x="1635223" y="3798782"/>
            <a:ext cx="9007619" cy="1879489"/>
          </a:xfrm>
          <a:prstGeom prst="rect">
            <a:avLst/>
          </a:prstGeom>
        </p:spPr>
        <p:txBody>
          <a:bodyPr wrap="square">
            <a:spAutoFit/>
          </a:bodyPr>
          <a:lstStyle/>
          <a:p>
            <a:pPr algn="ctr">
              <a:lnSpc>
                <a:spcPct val="150000"/>
              </a:lnSpc>
            </a:pPr>
            <a:r>
              <a:rPr lang="en-US" altLang="ko-KR" sz="2000" dirty="0">
                <a:solidFill>
                  <a:srgbClr val="6A4F4A"/>
                </a:solidFill>
              </a:rPr>
              <a:t>Controlling two parameters (direction and speed) for each wheel results in eight parameters in need of simultaneous control. To our knowledge, neither a keyboard nor a joystick, including a dual joystick, can fully convey the motions that 4WIS/4WID steering mechanism is capable of.</a:t>
            </a:r>
          </a:p>
        </p:txBody>
      </p:sp>
    </p:spTree>
    <p:extLst>
      <p:ext uri="{BB962C8B-B14F-4D97-AF65-F5344CB8AC3E}">
        <p14:creationId xmlns:p14="http://schemas.microsoft.com/office/powerpoint/2010/main" val="1015845026"/>
      </p:ext>
    </p:extLst>
  </p:cSld>
  <p:clrMapOvr>
    <a:masterClrMapping/>
  </p:clrMapOvr>
  <mc:AlternateContent xmlns:mc="http://schemas.openxmlformats.org/markup-compatibility/2006" xmlns:p14="http://schemas.microsoft.com/office/powerpoint/2010/main">
    <mc:Choice Requires="p14">
      <p:transition spd="med" p14:dur="700" advTm="22124">
        <p:fade/>
      </p:transition>
    </mc:Choice>
    <mc:Fallback xmlns="">
      <p:transition spd="med" advTm="22124">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D9D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A6BC3E-628D-CE4C-9FD7-00A7538C6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6361"/>
            <a:ext cx="12192000" cy="4936067"/>
          </a:xfrm>
          <a:prstGeom prst="rect">
            <a:avLst/>
          </a:prstGeom>
        </p:spPr>
      </p:pic>
    </p:spTree>
    <p:extLst>
      <p:ext uri="{BB962C8B-B14F-4D97-AF65-F5344CB8AC3E}">
        <p14:creationId xmlns:p14="http://schemas.microsoft.com/office/powerpoint/2010/main" val="1668517829"/>
      </p:ext>
    </p:extLst>
  </p:cSld>
  <p:clrMapOvr>
    <a:masterClrMapping/>
  </p:clrMapOvr>
  <mc:AlternateContent xmlns:mc="http://schemas.openxmlformats.org/markup-compatibility/2006" xmlns:p14="http://schemas.microsoft.com/office/powerpoint/2010/main">
    <mc:Choice Requires="p14">
      <p:transition spd="med" p14:dur="700" advTm="46857">
        <p:fade/>
      </p:transition>
    </mc:Choice>
    <mc:Fallback xmlns="">
      <p:transition spd="med" advTm="4685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D9D8"/>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81C902-8C75-8D4F-AD40-2E26035CD4DC}"/>
              </a:ext>
            </a:extLst>
          </p:cNvPr>
          <p:cNvGrpSpPr/>
          <p:nvPr/>
        </p:nvGrpSpPr>
        <p:grpSpPr>
          <a:xfrm>
            <a:off x="3210339" y="1698310"/>
            <a:ext cx="5844209" cy="1470991"/>
            <a:chOff x="3299791" y="2722041"/>
            <a:chExt cx="5844209" cy="1470991"/>
          </a:xfrm>
        </p:grpSpPr>
        <p:sp>
          <p:nvSpPr>
            <p:cNvPr id="41" name="Rectangle 40">
              <a:extLst>
                <a:ext uri="{FF2B5EF4-FFF2-40B4-BE49-F238E27FC236}">
                  <a16:creationId xmlns:a16="http://schemas.microsoft.com/office/drawing/2014/main" id="{98A6BA7F-68EA-9843-BE95-DF29A18DCA62}"/>
                </a:ext>
              </a:extLst>
            </p:cNvPr>
            <p:cNvSpPr/>
            <p:nvPr/>
          </p:nvSpPr>
          <p:spPr>
            <a:xfrm>
              <a:off x="3299791" y="2722041"/>
              <a:ext cx="5844209" cy="147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800970-BE36-1848-8F5A-C29EC6CDF94F}"/>
                </a:ext>
              </a:extLst>
            </p:cNvPr>
            <p:cNvSpPr/>
            <p:nvPr/>
          </p:nvSpPr>
          <p:spPr>
            <a:xfrm>
              <a:off x="3380888" y="2782957"/>
              <a:ext cx="5695194" cy="1341830"/>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4362750" y="2975635"/>
              <a:ext cx="4174962" cy="735842"/>
            </a:xfrm>
            <a:prstGeom prst="rect">
              <a:avLst/>
            </a:prstGeom>
          </p:spPr>
          <p:txBody>
            <a:bodyPr wrap="square">
              <a:spAutoFit/>
            </a:bodyPr>
            <a:lstStyle/>
            <a:p>
              <a:pPr>
                <a:lnSpc>
                  <a:spcPct val="150000"/>
                </a:lnSpc>
              </a:pPr>
              <a:r>
                <a:rPr lang="en-US" altLang="ko-KR" sz="3200" b="1" i="1" dirty="0">
                  <a:solidFill>
                    <a:schemeClr val="bg1"/>
                  </a:solidFill>
                </a:rPr>
                <a:t>Problem Statement</a:t>
              </a:r>
            </a:p>
          </p:txBody>
        </p:sp>
      </p:grpSp>
      <p:cxnSp>
        <p:nvCxnSpPr>
          <p:cNvPr id="6" name="Straight Connector 5">
            <a:extLst>
              <a:ext uri="{FF2B5EF4-FFF2-40B4-BE49-F238E27FC236}">
                <a16:creationId xmlns:a16="http://schemas.microsoft.com/office/drawing/2014/main" id="{6A78F44E-D6F3-6543-914D-A01930D96A21}"/>
              </a:ext>
            </a:extLst>
          </p:cNvPr>
          <p:cNvCxnSpPr/>
          <p:nvPr/>
        </p:nvCxnSpPr>
        <p:spPr>
          <a:xfrm>
            <a:off x="606286" y="3538330"/>
            <a:ext cx="10803835" cy="0"/>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sp>
        <p:nvSpPr>
          <p:cNvPr id="42" name="직사각형 7">
            <a:extLst>
              <a:ext uri="{FF2B5EF4-FFF2-40B4-BE49-F238E27FC236}">
                <a16:creationId xmlns:a16="http://schemas.microsoft.com/office/drawing/2014/main" id="{1228460E-F52E-464F-9EA2-1507A5AFEABB}"/>
              </a:ext>
            </a:extLst>
          </p:cNvPr>
          <p:cNvSpPr/>
          <p:nvPr/>
        </p:nvSpPr>
        <p:spPr>
          <a:xfrm>
            <a:off x="1635223" y="3798782"/>
            <a:ext cx="9007619" cy="1879489"/>
          </a:xfrm>
          <a:prstGeom prst="rect">
            <a:avLst/>
          </a:prstGeom>
        </p:spPr>
        <p:txBody>
          <a:bodyPr wrap="square">
            <a:spAutoFit/>
          </a:bodyPr>
          <a:lstStyle/>
          <a:p>
            <a:pPr algn="ctr">
              <a:lnSpc>
                <a:spcPct val="150000"/>
              </a:lnSpc>
            </a:pPr>
            <a:r>
              <a:rPr lang="en-US" altLang="ko-KR" sz="2000" dirty="0">
                <a:solidFill>
                  <a:srgbClr val="6A4F4A"/>
                </a:solidFill>
              </a:rPr>
              <a:t>Controlling two parameters (direction and speed) for each wheel results in eight parameters in need of simultaneous control. To our knowledge, neither a keyboard nor a joystick, including a dual joystick, can fully convey the motions that 4WIS/4WID steering mechanism is capable of.</a:t>
            </a:r>
          </a:p>
        </p:txBody>
      </p:sp>
    </p:spTree>
    <p:extLst>
      <p:ext uri="{BB962C8B-B14F-4D97-AF65-F5344CB8AC3E}">
        <p14:creationId xmlns:p14="http://schemas.microsoft.com/office/powerpoint/2010/main" val="2280575834"/>
      </p:ext>
    </p:extLst>
  </p:cSld>
  <p:clrMapOvr>
    <a:masterClrMapping/>
  </p:clrMapOvr>
  <mc:AlternateContent xmlns:mc="http://schemas.openxmlformats.org/markup-compatibility/2006" xmlns:p14="http://schemas.microsoft.com/office/powerpoint/2010/main">
    <mc:Choice Requires="p14">
      <p:transition spd="med" p14:dur="700" advTm="55006">
        <p:fade/>
      </p:transition>
    </mc:Choice>
    <mc:Fallback xmlns="">
      <p:transition spd="med" advTm="5500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D9D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E4101-09F7-784B-96E5-45304F0D6EDB}"/>
              </a:ext>
            </a:extLst>
          </p:cNvPr>
          <p:cNvSpPr/>
          <p:nvPr/>
        </p:nvSpPr>
        <p:spPr>
          <a:xfrm>
            <a:off x="2615184" y="-108155"/>
            <a:ext cx="6784455" cy="7177549"/>
          </a:xfrm>
          <a:prstGeom prst="rect">
            <a:avLst/>
          </a:prstGeom>
          <a:solidFill>
            <a:srgbClr val="797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ABA607A-B2E6-9746-BA87-ADAF9C112E0E}"/>
              </a:ext>
            </a:extLst>
          </p:cNvPr>
          <p:cNvCxnSpPr>
            <a:cxnSpLocks/>
          </p:cNvCxnSpPr>
          <p:nvPr/>
        </p:nvCxnSpPr>
        <p:spPr>
          <a:xfrm>
            <a:off x="2780176" y="2191309"/>
            <a:ext cx="6453275" cy="0"/>
          </a:xfrm>
          <a:prstGeom prst="line">
            <a:avLst/>
          </a:prstGeom>
          <a:ln w="34925">
            <a:solidFill>
              <a:srgbClr val="6A4F4A"/>
            </a:solidFill>
          </a:ln>
        </p:spPr>
        <p:style>
          <a:lnRef idx="1">
            <a:schemeClr val="accent1"/>
          </a:lnRef>
          <a:fillRef idx="0">
            <a:schemeClr val="accent1"/>
          </a:fillRef>
          <a:effectRef idx="0">
            <a:schemeClr val="accent1"/>
          </a:effectRef>
          <a:fontRef idx="minor">
            <a:schemeClr val="tx1"/>
          </a:fontRef>
        </p:style>
      </p:cxnSp>
      <p:sp>
        <p:nvSpPr>
          <p:cNvPr id="8" name="직사각형 8">
            <a:extLst>
              <a:ext uri="{FF2B5EF4-FFF2-40B4-BE49-F238E27FC236}">
                <a16:creationId xmlns:a16="http://schemas.microsoft.com/office/drawing/2014/main" id="{5416E8B0-70C6-A044-8E3B-6A160E509D48}"/>
              </a:ext>
            </a:extLst>
          </p:cNvPr>
          <p:cNvSpPr/>
          <p:nvPr/>
        </p:nvSpPr>
        <p:spPr>
          <a:xfrm>
            <a:off x="4881509" y="1342944"/>
            <a:ext cx="4174962" cy="735842"/>
          </a:xfrm>
          <a:prstGeom prst="rect">
            <a:avLst/>
          </a:prstGeom>
        </p:spPr>
        <p:txBody>
          <a:bodyPr wrap="square">
            <a:spAutoFit/>
          </a:bodyPr>
          <a:lstStyle/>
          <a:p>
            <a:pPr>
              <a:lnSpc>
                <a:spcPct val="150000"/>
              </a:lnSpc>
            </a:pPr>
            <a:r>
              <a:rPr lang="en-US" altLang="ko-KR" sz="3200" b="1" i="1" dirty="0">
                <a:solidFill>
                  <a:schemeClr val="bg1"/>
                </a:solidFill>
              </a:rPr>
              <a:t>Our Goal</a:t>
            </a:r>
          </a:p>
        </p:txBody>
      </p:sp>
      <p:sp>
        <p:nvSpPr>
          <p:cNvPr id="9" name="TextBox 8">
            <a:extLst>
              <a:ext uri="{FF2B5EF4-FFF2-40B4-BE49-F238E27FC236}">
                <a16:creationId xmlns:a16="http://schemas.microsoft.com/office/drawing/2014/main" id="{D7D60644-3162-734F-B29F-B9C997E9C9E2}"/>
              </a:ext>
            </a:extLst>
          </p:cNvPr>
          <p:cNvSpPr txBox="1"/>
          <p:nvPr/>
        </p:nvSpPr>
        <p:spPr>
          <a:xfrm>
            <a:off x="2357761" y="2685207"/>
            <a:ext cx="7298102" cy="2031325"/>
          </a:xfrm>
          <a:prstGeom prst="rect">
            <a:avLst/>
          </a:prstGeom>
          <a:noFill/>
        </p:spPr>
        <p:txBody>
          <a:bodyPr wrap="square" rtlCol="0">
            <a:spAutoFit/>
          </a:bodyPr>
          <a:lstStyle/>
          <a:p>
            <a:pPr marL="342900" indent="-342900" algn="ctr">
              <a:buFont typeface="+mj-lt"/>
              <a:buAutoNum type="arabicPeriod"/>
            </a:pPr>
            <a:r>
              <a:rPr lang="en-US" altLang="ko-KR" dirty="0">
                <a:solidFill>
                  <a:srgbClr val="E3D9D7"/>
                </a:solidFill>
              </a:rPr>
              <a:t>Find a controller that can easily convey the driver’s intention.</a:t>
            </a:r>
          </a:p>
          <a:p>
            <a:pPr marL="342900" indent="-342900" algn="ctr">
              <a:buFont typeface="+mj-lt"/>
              <a:buAutoNum type="arabicPeriod"/>
            </a:pPr>
            <a:endParaRPr lang="en-US" altLang="ko-KR" dirty="0">
              <a:solidFill>
                <a:srgbClr val="E3D9D7"/>
              </a:solidFill>
            </a:endParaRPr>
          </a:p>
          <a:p>
            <a:pPr marL="342900" indent="-342900" algn="ctr">
              <a:buFont typeface="+mj-lt"/>
              <a:buAutoNum type="arabicPeriod"/>
            </a:pPr>
            <a:endParaRPr lang="en-US" altLang="ko-KR" dirty="0">
              <a:solidFill>
                <a:srgbClr val="E3D9D7"/>
              </a:solidFill>
            </a:endParaRPr>
          </a:p>
          <a:p>
            <a:pPr marL="342900" indent="-342900" algn="ctr">
              <a:buFont typeface="+mj-lt"/>
              <a:buAutoNum type="arabicPeriod"/>
            </a:pPr>
            <a:r>
              <a:rPr lang="en-US" altLang="ko-KR" dirty="0">
                <a:solidFill>
                  <a:srgbClr val="E3D9D7"/>
                </a:solidFill>
              </a:rPr>
              <a:t>Develop an algorithm that understands the driver’s intention and control all four wheels in a cooperative manner.</a:t>
            </a:r>
          </a:p>
          <a:p>
            <a:pPr marL="342900" indent="-342900" algn="ctr">
              <a:buFont typeface="Arial" panose="020B0604020202020204" pitchFamily="34" charset="0"/>
              <a:buChar char="•"/>
            </a:pPr>
            <a:endParaRPr lang="en-US" altLang="ko-KR" dirty="0">
              <a:solidFill>
                <a:srgbClr val="E3D9D7"/>
              </a:solidFill>
            </a:endParaRPr>
          </a:p>
          <a:p>
            <a:pPr algn="ctr"/>
            <a:endParaRPr lang="en-US" dirty="0">
              <a:solidFill>
                <a:srgbClr val="E3D9D7"/>
              </a:solidFill>
            </a:endParaRPr>
          </a:p>
        </p:txBody>
      </p:sp>
      <p:sp>
        <p:nvSpPr>
          <p:cNvPr id="4" name="Rectangle 3">
            <a:extLst>
              <a:ext uri="{FF2B5EF4-FFF2-40B4-BE49-F238E27FC236}">
                <a16:creationId xmlns:a16="http://schemas.microsoft.com/office/drawing/2014/main" id="{7F752A11-67CD-0D4F-9ECF-EE6549721320}"/>
              </a:ext>
            </a:extLst>
          </p:cNvPr>
          <p:cNvSpPr/>
          <p:nvPr/>
        </p:nvSpPr>
        <p:spPr>
          <a:xfrm>
            <a:off x="2998220" y="5583018"/>
            <a:ext cx="6096000" cy="923330"/>
          </a:xfrm>
          <a:prstGeom prst="rect">
            <a:avLst/>
          </a:prstGeom>
        </p:spPr>
        <p:txBody>
          <a:bodyPr>
            <a:spAutoFit/>
          </a:bodyPr>
          <a:lstStyle/>
          <a:p>
            <a:pPr algn="ctr"/>
            <a:r>
              <a:rPr lang="en-US" altLang="ko-KR" dirty="0">
                <a:solidFill>
                  <a:srgbClr val="E3D9D7"/>
                </a:solidFill>
              </a:rPr>
              <a:t>This development will allow for an intuitive maneuver through spaces that are difficult to navigate in conventional two-wheel steering vehicles.</a:t>
            </a:r>
          </a:p>
        </p:txBody>
      </p:sp>
      <p:sp>
        <p:nvSpPr>
          <p:cNvPr id="5" name="Down Arrow 4">
            <a:extLst>
              <a:ext uri="{FF2B5EF4-FFF2-40B4-BE49-F238E27FC236}">
                <a16:creationId xmlns:a16="http://schemas.microsoft.com/office/drawing/2014/main" id="{C83E4457-1D88-1A4C-B16F-E4169CC0B2DB}"/>
              </a:ext>
            </a:extLst>
          </p:cNvPr>
          <p:cNvSpPr/>
          <p:nvPr/>
        </p:nvSpPr>
        <p:spPr>
          <a:xfrm>
            <a:off x="5328769" y="4445706"/>
            <a:ext cx="1310571" cy="826682"/>
          </a:xfrm>
          <a:prstGeom prst="downArrow">
            <a:avLst/>
          </a:prstGeom>
          <a:solidFill>
            <a:srgbClr val="E4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059826"/>
      </p:ext>
    </p:extLst>
  </p:cSld>
  <p:clrMapOvr>
    <a:masterClrMapping/>
  </p:clrMapOvr>
  <mc:AlternateContent xmlns:mc="http://schemas.openxmlformats.org/markup-compatibility/2006" xmlns:p14="http://schemas.microsoft.com/office/powerpoint/2010/main">
    <mc:Choice Requires="p14">
      <p:transition spd="med" p14:dur="700" advTm="34247">
        <p:fade/>
      </p:transition>
    </mc:Choice>
    <mc:Fallback xmlns="">
      <p:transition spd="med" advTm="34247">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8990</TotalTime>
  <Words>5610</Words>
  <Application>Microsoft Macintosh PowerPoint</Application>
  <PresentationFormat>Widescreen</PresentationFormat>
  <Paragraphs>482</Paragraphs>
  <Slides>33</Slides>
  <Notes>28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맑은 고딕</vt:lpstr>
      <vt:lpstr>Apple Chancery</vt:lpstr>
      <vt:lpstr>Arial</vt:lpstr>
      <vt:lpstr>Cambria Math</vt:lpstr>
      <vt:lpstr>Times New Roman</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조땡</dc:creator>
  <cp:lastModifiedBy>Kim, Tae Wook (Tyler) 20</cp:lastModifiedBy>
  <cp:revision>987</cp:revision>
  <dcterms:created xsi:type="dcterms:W3CDTF">2018-08-02T07:05:36Z</dcterms:created>
  <dcterms:modified xsi:type="dcterms:W3CDTF">2019-04-17T02:20:37Z</dcterms:modified>
</cp:coreProperties>
</file>